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8892" y="9792715"/>
            <a:ext cx="465836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93876" y="9806813"/>
            <a:ext cx="153669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6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19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8139"/>
            <a:ext cx="6709409" cy="381444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1381125">
              <a:lnSpc>
                <a:spcPct val="100000"/>
              </a:lnSpc>
              <a:spcBef>
                <a:spcPts val="415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Deflections using castigliano's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theory</a:t>
            </a:r>
            <a:endParaRPr sz="1400">
              <a:latin typeface="Copperplate Gothic Bold"/>
              <a:cs typeface="Copperplate Gothic Bold"/>
            </a:endParaRPr>
          </a:p>
          <a:p>
            <a:pPr algn="just" marL="29209" marR="24765" indent="38100">
              <a:lnSpc>
                <a:spcPct val="110000"/>
              </a:lnSpc>
              <a:spcBef>
                <a:spcPts val="985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method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determining the deflection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slope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>
                <a:latin typeface="Times New Roman"/>
                <a:cs typeface="Times New Roman"/>
              </a:rPr>
              <a:t>point in structure be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truss,  beam,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frame. </a:t>
            </a:r>
            <a:r>
              <a:rPr dirty="0" sz="1400">
                <a:latin typeface="Times New Roman"/>
                <a:cs typeface="Times New Roman"/>
              </a:rPr>
              <a:t>It was </a:t>
            </a:r>
            <a:r>
              <a:rPr dirty="0" sz="1400" spc="-5">
                <a:latin typeface="Times New Roman"/>
                <a:cs typeface="Times New Roman"/>
              </a:rPr>
              <a:t>developed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Italian railroad engineer Alberto Castigliano in 1879;  sometime,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known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least work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marL="257810" marR="3030220" indent="-228600">
              <a:lnSpc>
                <a:spcPct val="170000"/>
              </a:lnSpc>
            </a:pPr>
            <a:r>
              <a:rPr dirty="0" sz="1400" spc="-5">
                <a:latin typeface="Times New Roman"/>
                <a:cs typeface="Times New Roman"/>
              </a:rPr>
              <a:t>This method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applied </a:t>
            </a:r>
            <a:r>
              <a:rPr dirty="0" sz="1400" spc="-5">
                <a:latin typeface="Times New Roman"/>
                <a:cs typeface="Times New Roman"/>
              </a:rPr>
              <a:t>only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structures that have:  </a:t>
            </a: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temperature</a:t>
            </a:r>
            <a:endParaRPr sz="1400">
              <a:latin typeface="Times New Roman"/>
              <a:cs typeface="Times New Roman"/>
            </a:endParaRPr>
          </a:p>
          <a:p>
            <a:pPr marL="486409" indent="-228600">
              <a:lnSpc>
                <a:spcPct val="100000"/>
              </a:lnSpc>
              <a:spcBef>
                <a:spcPts val="170"/>
              </a:spcBef>
              <a:buAutoNum type="arabicPlain" startAt="2"/>
              <a:tabLst>
                <a:tab pos="487045" algn="l"/>
              </a:tabLst>
            </a:pPr>
            <a:r>
              <a:rPr dirty="0" sz="1400" spc="-5">
                <a:latin typeface="Times New Roman"/>
                <a:cs typeface="Times New Roman"/>
              </a:rPr>
              <a:t>Unyielding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supports</a:t>
            </a:r>
            <a:endParaRPr sz="1400">
              <a:latin typeface="Times New Roman"/>
              <a:cs typeface="Times New Roman"/>
            </a:endParaRPr>
          </a:p>
          <a:p>
            <a:pPr marL="486409" indent="-228600">
              <a:lnSpc>
                <a:spcPct val="100000"/>
              </a:lnSpc>
              <a:spcBef>
                <a:spcPts val="165"/>
              </a:spcBef>
              <a:buAutoNum type="arabicPlain" startAt="2"/>
              <a:tabLst>
                <a:tab pos="487045" algn="l"/>
              </a:tabLst>
            </a:pPr>
            <a:r>
              <a:rPr dirty="0" sz="1400" spc="-5">
                <a:latin typeface="Times New Roman"/>
                <a:cs typeface="Times New Roman"/>
              </a:rPr>
              <a:t>Materials are within elastic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limits</a:t>
            </a:r>
            <a:endParaRPr sz="1400">
              <a:latin typeface="Times New Roman"/>
              <a:cs typeface="Times New Roman"/>
            </a:endParaRPr>
          </a:p>
          <a:p>
            <a:pPr algn="just" marL="257810" marR="171450">
              <a:lnSpc>
                <a:spcPct val="110000"/>
              </a:lnSpc>
              <a:spcBef>
                <a:spcPts val="101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theorem,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displacement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slope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>
                <a:latin typeface="Times New Roman"/>
                <a:cs typeface="Times New Roman"/>
              </a:rPr>
              <a:t>point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structure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equal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first partial  derivative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elastic energy </a:t>
            </a: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5">
                <a:latin typeface="Times New Roman"/>
                <a:cs typeface="Times New Roman"/>
              </a:rPr>
              <a:t>structure with respect to the force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moment acting </a:t>
            </a:r>
            <a:r>
              <a:rPr dirty="0" sz="1400">
                <a:latin typeface="Times New Roman"/>
                <a:cs typeface="Times New Roman"/>
              </a:rPr>
              <a:t>at  </a:t>
            </a:r>
            <a:r>
              <a:rPr dirty="0" sz="1400" spc="-5">
                <a:latin typeface="Times New Roman"/>
                <a:cs typeface="Times New Roman"/>
              </a:rPr>
              <a:t>this point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same direction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displacement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slope,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respectively.</a:t>
            </a:r>
            <a:endParaRPr sz="1400">
              <a:latin typeface="Times New Roman"/>
              <a:cs typeface="Times New Roman"/>
            </a:endParaRPr>
          </a:p>
          <a:p>
            <a:pPr algn="just" marL="29209">
              <a:lnSpc>
                <a:spcPct val="100000"/>
              </a:lnSpc>
              <a:spcBef>
                <a:spcPts val="1175"/>
              </a:spcBef>
            </a:pP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Trusses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9504" y="4569586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4430394"/>
            <a:ext cx="12833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43650" sz="2100" spc="885">
                <a:latin typeface="Cambria Math"/>
                <a:cs typeface="Cambria Math"/>
              </a:rPr>
              <a:t> </a:t>
            </a:r>
            <a:r>
              <a:rPr dirty="0" baseline="43650" sz="2100" spc="944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43650" sz="2100" spc="652">
                <a:latin typeface="Cambria Math"/>
                <a:cs typeface="Cambria Math"/>
              </a:rPr>
              <a:t> </a:t>
            </a:r>
            <a:endParaRPr baseline="43650" sz="21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5948" y="4547742"/>
            <a:ext cx="577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56258" y="4569586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4878450"/>
            <a:ext cx="6418580" cy="2667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Δ</a:t>
            </a:r>
            <a:r>
              <a:rPr dirty="0" sz="1400" spc="-5">
                <a:latin typeface="Times New Roman"/>
                <a:cs typeface="Times New Roman"/>
              </a:rPr>
              <a:t>=external joint displacement </a:t>
            </a:r>
            <a:r>
              <a:rPr dirty="0" sz="1400">
                <a:latin typeface="Times New Roman"/>
                <a:cs typeface="Times New Roman"/>
              </a:rPr>
              <a:t>of a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truss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sz="1400" spc="-5">
                <a:latin typeface="Times New Roman"/>
                <a:cs typeface="Times New Roman"/>
              </a:rPr>
              <a:t>P=external force applied to the truss joint in the direction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  <a:p>
            <a:pPr marL="12700" marR="775335">
              <a:lnSpc>
                <a:spcPct val="169300"/>
              </a:lnSpc>
              <a:spcBef>
                <a:spcPts val="50"/>
              </a:spcBef>
            </a:pPr>
            <a:r>
              <a:rPr dirty="0" sz="1400" spc="-5">
                <a:latin typeface="Times New Roman"/>
                <a:cs typeface="Times New Roman"/>
              </a:rPr>
              <a:t>N=internal force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member caused </a:t>
            </a:r>
            <a:r>
              <a:rPr dirty="0" sz="1400">
                <a:latin typeface="Times New Roman"/>
                <a:cs typeface="Times New Roman"/>
              </a:rPr>
              <a:t>by both </a:t>
            </a:r>
            <a:r>
              <a:rPr dirty="0" sz="1400" spc="-5">
                <a:latin typeface="Times New Roman"/>
                <a:cs typeface="Times New Roman"/>
              </a:rPr>
              <a:t>the force </a:t>
            </a:r>
            <a:r>
              <a:rPr dirty="0" sz="1400">
                <a:latin typeface="Times New Roman"/>
                <a:cs typeface="Times New Roman"/>
              </a:rPr>
              <a:t>P </a:t>
            </a:r>
            <a:r>
              <a:rPr dirty="0" sz="1400" spc="-5">
                <a:latin typeface="Times New Roman"/>
                <a:cs typeface="Times New Roman"/>
              </a:rPr>
              <a:t>and loads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truss  L= </a:t>
            </a:r>
            <a:r>
              <a:rPr dirty="0" sz="1400">
                <a:latin typeface="Times New Roman"/>
                <a:cs typeface="Times New Roman"/>
              </a:rPr>
              <a:t>length of 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member</a:t>
            </a:r>
            <a:endParaRPr sz="1400">
              <a:latin typeface="Times New Roman"/>
              <a:cs typeface="Times New Roman"/>
            </a:endParaRPr>
          </a:p>
          <a:p>
            <a:pPr marL="12700" marR="3756660">
              <a:lnSpc>
                <a:spcPct val="170000"/>
              </a:lnSpc>
            </a:pPr>
            <a:r>
              <a:rPr dirty="0" sz="1400" spc="-5">
                <a:latin typeface="Times New Roman"/>
                <a:cs typeface="Times New Roman"/>
              </a:rPr>
              <a:t>A=cross-sectional area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10">
                <a:latin typeface="Times New Roman"/>
                <a:cs typeface="Times New Roman"/>
              </a:rPr>
              <a:t>member  </a:t>
            </a:r>
            <a:r>
              <a:rPr dirty="0" sz="1400" spc="-5">
                <a:latin typeface="Times New Roman"/>
                <a:cs typeface="Times New Roman"/>
              </a:rPr>
              <a:t>E=modulus of elasticity </a:t>
            </a:r>
            <a:r>
              <a:rPr dirty="0" sz="1400">
                <a:latin typeface="Times New Roman"/>
                <a:cs typeface="Times New Roman"/>
              </a:rPr>
              <a:t>of 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member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700"/>
              </a:lnSpc>
              <a:spcBef>
                <a:spcPts val="985"/>
              </a:spcBef>
            </a:pPr>
            <a:r>
              <a:rPr dirty="0" sz="1400" spc="-5">
                <a:latin typeface="Times New Roman"/>
                <a:cs typeface="Times New Roman"/>
              </a:rPr>
              <a:t>Example:- using Castigliano theorem, determine the horizontal deflection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joint </a:t>
            </a:r>
            <a:r>
              <a:rPr dirty="0" sz="1400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truss shown in figure. Each </a:t>
            </a:r>
            <a:r>
              <a:rPr dirty="0" sz="1400" spc="-10">
                <a:latin typeface="Times New Roman"/>
                <a:cs typeface="Times New Roman"/>
              </a:rPr>
              <a:t>member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cross-sectional area of </a:t>
            </a:r>
            <a:r>
              <a:rPr dirty="0" sz="1400">
                <a:latin typeface="Times New Roman"/>
                <a:cs typeface="Times New Roman"/>
              </a:rPr>
              <a:t>300 </a:t>
            </a:r>
            <a:r>
              <a:rPr dirty="0" sz="1400" spc="-10">
                <a:latin typeface="Times New Roman"/>
                <a:cs typeface="Times New Roman"/>
              </a:rPr>
              <a:t>mm</a:t>
            </a:r>
            <a:r>
              <a:rPr dirty="0" baseline="40123" sz="1350" spc="-15">
                <a:latin typeface="Times New Roman"/>
                <a:cs typeface="Times New Roman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modulus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7541514"/>
            <a:ext cx="1522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elasticity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200GPa.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39409" y="7776209"/>
            <a:ext cx="1219200" cy="1781810"/>
          </a:xfrm>
          <a:custGeom>
            <a:avLst/>
            <a:gdLst/>
            <a:ahLst/>
            <a:cxnLst/>
            <a:rect l="l" t="t" r="r" b="b"/>
            <a:pathLst>
              <a:path w="1219200" h="1781809">
                <a:moveTo>
                  <a:pt x="1219199" y="890905"/>
                </a:moveTo>
                <a:lnTo>
                  <a:pt x="0" y="0"/>
                </a:lnTo>
                <a:lnTo>
                  <a:pt x="0" y="1781810"/>
                </a:lnTo>
                <a:lnTo>
                  <a:pt x="1219199" y="890905"/>
                </a:lnTo>
                <a:close/>
              </a:path>
            </a:pathLst>
          </a:custGeom>
          <a:ln w="9525">
            <a:solidFill>
              <a:srgbClr val="1736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10822" y="7682547"/>
            <a:ext cx="123825" cy="188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01297" y="9451022"/>
            <a:ext cx="123825" cy="1885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215254" y="7550784"/>
            <a:ext cx="90804" cy="400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15254" y="7550784"/>
            <a:ext cx="90805" cy="400685"/>
          </a:xfrm>
          <a:custGeom>
            <a:avLst/>
            <a:gdLst/>
            <a:ahLst/>
            <a:cxnLst/>
            <a:rect l="l" t="t" r="r" b="b"/>
            <a:pathLst>
              <a:path w="90804" h="400684">
                <a:moveTo>
                  <a:pt x="0" y="400685"/>
                </a:moveTo>
                <a:lnTo>
                  <a:pt x="90804" y="400685"/>
                </a:lnTo>
                <a:lnTo>
                  <a:pt x="90804" y="0"/>
                </a:lnTo>
                <a:lnTo>
                  <a:pt x="0" y="0"/>
                </a:lnTo>
                <a:lnTo>
                  <a:pt x="0" y="4006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15254" y="9298304"/>
            <a:ext cx="90804" cy="4006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15254" y="9298304"/>
            <a:ext cx="90805" cy="400685"/>
          </a:xfrm>
          <a:custGeom>
            <a:avLst/>
            <a:gdLst/>
            <a:ahLst/>
            <a:cxnLst/>
            <a:rect l="l" t="t" r="r" b="b"/>
            <a:pathLst>
              <a:path w="90804" h="400684">
                <a:moveTo>
                  <a:pt x="0" y="400684"/>
                </a:moveTo>
                <a:lnTo>
                  <a:pt x="90804" y="400684"/>
                </a:lnTo>
                <a:lnTo>
                  <a:pt x="90804" y="0"/>
                </a:lnTo>
                <a:lnTo>
                  <a:pt x="0" y="0"/>
                </a:lnTo>
                <a:lnTo>
                  <a:pt x="0" y="40068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63042" y="8624887"/>
            <a:ext cx="100329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410517" y="7732712"/>
            <a:ext cx="100330" cy="1003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06072" y="9491662"/>
            <a:ext cx="100329" cy="1003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591934" y="8642350"/>
            <a:ext cx="76200" cy="434975"/>
          </a:xfrm>
          <a:custGeom>
            <a:avLst/>
            <a:gdLst/>
            <a:ahLst/>
            <a:cxnLst/>
            <a:rect l="l" t="t" r="r" b="b"/>
            <a:pathLst>
              <a:path w="76200" h="434975">
                <a:moveTo>
                  <a:pt x="31750" y="358774"/>
                </a:moveTo>
                <a:lnTo>
                  <a:pt x="0" y="358774"/>
                </a:lnTo>
                <a:lnTo>
                  <a:pt x="38100" y="434974"/>
                </a:lnTo>
                <a:lnTo>
                  <a:pt x="66675" y="377824"/>
                </a:lnTo>
                <a:lnTo>
                  <a:pt x="34544" y="377824"/>
                </a:lnTo>
                <a:lnTo>
                  <a:pt x="31750" y="375030"/>
                </a:lnTo>
                <a:lnTo>
                  <a:pt x="31750" y="358774"/>
                </a:lnTo>
                <a:close/>
              </a:path>
              <a:path w="76200" h="434975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75030"/>
                </a:lnTo>
                <a:lnTo>
                  <a:pt x="34544" y="377824"/>
                </a:lnTo>
                <a:lnTo>
                  <a:pt x="41656" y="377824"/>
                </a:lnTo>
                <a:lnTo>
                  <a:pt x="44450" y="37503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34975">
                <a:moveTo>
                  <a:pt x="76200" y="358774"/>
                </a:moveTo>
                <a:lnTo>
                  <a:pt x="44450" y="358774"/>
                </a:lnTo>
                <a:lnTo>
                  <a:pt x="44450" y="375030"/>
                </a:lnTo>
                <a:lnTo>
                  <a:pt x="41656" y="377824"/>
                </a:lnTo>
                <a:lnTo>
                  <a:pt x="66675" y="377824"/>
                </a:lnTo>
                <a:lnTo>
                  <a:pt x="76200" y="358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91000" y="8572500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30035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91000" y="7737475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30035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91000" y="9558019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30035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295775" y="7737475"/>
            <a:ext cx="76200" cy="835025"/>
          </a:xfrm>
          <a:custGeom>
            <a:avLst/>
            <a:gdLst/>
            <a:ahLst/>
            <a:cxnLst/>
            <a:rect l="l" t="t" r="r" b="b"/>
            <a:pathLst>
              <a:path w="76200" h="835025">
                <a:moveTo>
                  <a:pt x="31750" y="758824"/>
                </a:moveTo>
                <a:lnTo>
                  <a:pt x="0" y="758824"/>
                </a:lnTo>
                <a:lnTo>
                  <a:pt x="38100" y="835024"/>
                </a:lnTo>
                <a:lnTo>
                  <a:pt x="66675" y="777874"/>
                </a:lnTo>
                <a:lnTo>
                  <a:pt x="34544" y="777874"/>
                </a:lnTo>
                <a:lnTo>
                  <a:pt x="31750" y="775080"/>
                </a:lnTo>
                <a:lnTo>
                  <a:pt x="31750" y="758824"/>
                </a:lnTo>
                <a:close/>
              </a:path>
              <a:path w="76200" h="835025">
                <a:moveTo>
                  <a:pt x="41655" y="57149"/>
                </a:moveTo>
                <a:lnTo>
                  <a:pt x="34544" y="57149"/>
                </a:lnTo>
                <a:lnTo>
                  <a:pt x="31750" y="59943"/>
                </a:lnTo>
                <a:lnTo>
                  <a:pt x="31750" y="775080"/>
                </a:lnTo>
                <a:lnTo>
                  <a:pt x="34544" y="777874"/>
                </a:lnTo>
                <a:lnTo>
                  <a:pt x="41655" y="777874"/>
                </a:lnTo>
                <a:lnTo>
                  <a:pt x="44450" y="775080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835025">
                <a:moveTo>
                  <a:pt x="76200" y="758824"/>
                </a:moveTo>
                <a:lnTo>
                  <a:pt x="44450" y="758824"/>
                </a:lnTo>
                <a:lnTo>
                  <a:pt x="44450" y="775080"/>
                </a:lnTo>
                <a:lnTo>
                  <a:pt x="41655" y="777874"/>
                </a:lnTo>
                <a:lnTo>
                  <a:pt x="66675" y="777874"/>
                </a:lnTo>
                <a:lnTo>
                  <a:pt x="76200" y="758824"/>
                </a:lnTo>
                <a:close/>
              </a:path>
              <a:path w="76200" h="835025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4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835025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295775" y="8572500"/>
            <a:ext cx="76200" cy="985519"/>
          </a:xfrm>
          <a:custGeom>
            <a:avLst/>
            <a:gdLst/>
            <a:ahLst/>
            <a:cxnLst/>
            <a:rect l="l" t="t" r="r" b="b"/>
            <a:pathLst>
              <a:path w="76200" h="985520">
                <a:moveTo>
                  <a:pt x="31750" y="909319"/>
                </a:moveTo>
                <a:lnTo>
                  <a:pt x="0" y="909319"/>
                </a:lnTo>
                <a:lnTo>
                  <a:pt x="38100" y="985519"/>
                </a:lnTo>
                <a:lnTo>
                  <a:pt x="66675" y="928369"/>
                </a:lnTo>
                <a:lnTo>
                  <a:pt x="34544" y="928369"/>
                </a:lnTo>
                <a:lnTo>
                  <a:pt x="31750" y="925525"/>
                </a:lnTo>
                <a:lnTo>
                  <a:pt x="31750" y="909319"/>
                </a:lnTo>
                <a:close/>
              </a:path>
              <a:path w="76200" h="985520">
                <a:moveTo>
                  <a:pt x="41655" y="57149"/>
                </a:moveTo>
                <a:lnTo>
                  <a:pt x="34544" y="57149"/>
                </a:lnTo>
                <a:lnTo>
                  <a:pt x="31750" y="59943"/>
                </a:lnTo>
                <a:lnTo>
                  <a:pt x="31750" y="925525"/>
                </a:lnTo>
                <a:lnTo>
                  <a:pt x="34544" y="928369"/>
                </a:lnTo>
                <a:lnTo>
                  <a:pt x="41655" y="928369"/>
                </a:lnTo>
                <a:lnTo>
                  <a:pt x="44450" y="925525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985520">
                <a:moveTo>
                  <a:pt x="76200" y="909319"/>
                </a:moveTo>
                <a:lnTo>
                  <a:pt x="44450" y="909319"/>
                </a:lnTo>
                <a:lnTo>
                  <a:pt x="44450" y="925525"/>
                </a:lnTo>
                <a:lnTo>
                  <a:pt x="41655" y="928369"/>
                </a:lnTo>
                <a:lnTo>
                  <a:pt x="66675" y="928369"/>
                </a:lnTo>
                <a:lnTo>
                  <a:pt x="76200" y="909319"/>
                </a:lnTo>
                <a:close/>
              </a:path>
              <a:path w="76200" h="98552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4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985520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39409" y="9587229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70">
                <a:moveTo>
                  <a:pt x="0" y="0"/>
                </a:moveTo>
                <a:lnTo>
                  <a:pt x="0" y="1663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630034" y="9587229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70">
                <a:moveTo>
                  <a:pt x="0" y="0"/>
                </a:moveTo>
                <a:lnTo>
                  <a:pt x="0" y="1663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429884" y="9660890"/>
            <a:ext cx="1200150" cy="76200"/>
          </a:xfrm>
          <a:custGeom>
            <a:avLst/>
            <a:gdLst/>
            <a:ahLst/>
            <a:cxnLst/>
            <a:rect l="l" t="t" r="r" b="b"/>
            <a:pathLst>
              <a:path w="12001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05"/>
                </a:lnTo>
                <a:lnTo>
                  <a:pt x="57150" y="3459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200150" h="76200">
                <a:moveTo>
                  <a:pt x="1123949" y="0"/>
                </a:moveTo>
                <a:lnTo>
                  <a:pt x="1123949" y="76200"/>
                </a:lnTo>
                <a:lnTo>
                  <a:pt x="1187449" y="44450"/>
                </a:lnTo>
                <a:lnTo>
                  <a:pt x="1140206" y="44450"/>
                </a:lnTo>
                <a:lnTo>
                  <a:pt x="1142999" y="41605"/>
                </a:lnTo>
                <a:lnTo>
                  <a:pt x="1142999" y="34594"/>
                </a:lnTo>
                <a:lnTo>
                  <a:pt x="1140206" y="31750"/>
                </a:lnTo>
                <a:lnTo>
                  <a:pt x="1187449" y="31750"/>
                </a:lnTo>
                <a:lnTo>
                  <a:pt x="1123949" y="0"/>
                </a:lnTo>
                <a:close/>
              </a:path>
              <a:path w="1200150" h="76200">
                <a:moveTo>
                  <a:pt x="76200" y="31750"/>
                </a:moveTo>
                <a:lnTo>
                  <a:pt x="59943" y="31750"/>
                </a:lnTo>
                <a:lnTo>
                  <a:pt x="57150" y="34594"/>
                </a:lnTo>
                <a:lnTo>
                  <a:pt x="57150" y="4160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200150" h="76200">
                <a:moveTo>
                  <a:pt x="1123949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123949" y="44450"/>
                </a:lnTo>
                <a:lnTo>
                  <a:pt x="1123949" y="31750"/>
                </a:lnTo>
                <a:close/>
              </a:path>
              <a:path w="1200150" h="76200">
                <a:moveTo>
                  <a:pt x="1187449" y="31750"/>
                </a:moveTo>
                <a:lnTo>
                  <a:pt x="1140206" y="31750"/>
                </a:lnTo>
                <a:lnTo>
                  <a:pt x="1142999" y="34594"/>
                </a:lnTo>
                <a:lnTo>
                  <a:pt x="1142999" y="41605"/>
                </a:lnTo>
                <a:lnTo>
                  <a:pt x="1140206" y="44450"/>
                </a:lnTo>
                <a:lnTo>
                  <a:pt x="1187449" y="44450"/>
                </a:lnTo>
                <a:lnTo>
                  <a:pt x="1200149" y="38100"/>
                </a:lnTo>
                <a:lnTo>
                  <a:pt x="11874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008370" y="9370262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32" name="object 32"/>
          <p:cNvSpPr txBox="1"/>
          <p:nvPr/>
        </p:nvSpPr>
        <p:spPr>
          <a:xfrm>
            <a:off x="4398645" y="7888985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98645" y="8769857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31358" y="9414458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97218" y="8439150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15736" y="7581138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87490" y="8943593"/>
            <a:ext cx="34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80</a:t>
            </a:r>
            <a:r>
              <a:rPr dirty="0" sz="900" spc="-15">
                <a:latin typeface="Times New Roman"/>
                <a:cs typeface="Times New Roman"/>
              </a:rPr>
              <a:t>kN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5572" y="4017898"/>
          <a:ext cx="4481830" cy="107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140"/>
                <a:gridCol w="1195705"/>
                <a:gridCol w="630555"/>
                <a:gridCol w="671194"/>
                <a:gridCol w="245745"/>
                <a:gridCol w="984885"/>
              </a:tblGrid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N/</a:t>
                      </a:r>
                      <a:r>
                        <a:rPr dirty="0" sz="14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N(P=0)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N(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N/</a:t>
                      </a:r>
                      <a:r>
                        <a:rPr dirty="0" sz="14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p)L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-66.66+0.625P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25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-66.66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-208.31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66.66+0.625P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25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66.66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208.31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40-0.375P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37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5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-90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 gridSpan="5"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∑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-90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219504" y="5685408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56258" y="5685408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5546216"/>
            <a:ext cx="1532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43650" sz="2100" spc="885">
                <a:latin typeface="Cambria Math"/>
                <a:cs typeface="Cambria Math"/>
              </a:rPr>
              <a:t> </a:t>
            </a:r>
            <a:r>
              <a:rPr dirty="0" baseline="43650" sz="2100" spc="944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43650" sz="2100" spc="652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 </a:t>
            </a:r>
            <a:r>
              <a:rPr dirty="0" baseline="43650" sz="2100" spc="-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0363" y="5409056"/>
            <a:ext cx="3562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5948" y="5663564"/>
            <a:ext cx="24396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6925" algn="l"/>
              </a:tabLst>
            </a:pP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3457" y="5685408"/>
            <a:ext cx="1629410" cy="0"/>
          </a:xfrm>
          <a:custGeom>
            <a:avLst/>
            <a:gdLst/>
            <a:ahLst/>
            <a:cxnLst/>
            <a:rect l="l" t="t" r="r" b="b"/>
            <a:pathLst>
              <a:path w="1629410" h="0">
                <a:moveTo>
                  <a:pt x="0" y="0"/>
                </a:moveTo>
                <a:lnTo>
                  <a:pt x="162941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79063" y="5544692"/>
            <a:ext cx="3147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6004026"/>
            <a:ext cx="6655434" cy="49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Example:- using Castigliano theorem, determine the vertical deflection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joint </a:t>
            </a:r>
            <a:r>
              <a:rPr dirty="0" sz="1400">
                <a:latin typeface="Times New Roman"/>
                <a:cs typeface="Times New Roman"/>
              </a:rPr>
              <a:t>B of </a:t>
            </a:r>
            <a:r>
              <a:rPr dirty="0" sz="1400" spc="-5">
                <a:latin typeface="Times New Roman"/>
                <a:cs typeface="Times New Roman"/>
              </a:rPr>
              <a:t>the truss  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figure. Each </a:t>
            </a:r>
            <a:r>
              <a:rPr dirty="0" sz="1400" spc="-10">
                <a:latin typeface="Times New Roman"/>
                <a:cs typeface="Times New Roman"/>
              </a:rPr>
              <a:t>member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cross-sectional </a:t>
            </a:r>
            <a:r>
              <a:rPr dirty="0" sz="1400">
                <a:latin typeface="Times New Roman"/>
                <a:cs typeface="Times New Roman"/>
              </a:rPr>
              <a:t>area of </a:t>
            </a:r>
            <a:r>
              <a:rPr dirty="0" sz="1400" spc="-5">
                <a:latin typeface="Times New Roman"/>
                <a:cs typeface="Times New Roman"/>
              </a:rPr>
              <a:t>300 mm</a:t>
            </a:r>
            <a:r>
              <a:rPr dirty="0" baseline="40123" sz="1350" spc="-7">
                <a:latin typeface="Times New Roman"/>
                <a:cs typeface="Times New Roman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modulus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elasticity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6495668"/>
            <a:ext cx="83629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200GPa.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291840" y="1403984"/>
            <a:ext cx="1219200" cy="1781810"/>
          </a:xfrm>
          <a:custGeom>
            <a:avLst/>
            <a:gdLst/>
            <a:ahLst/>
            <a:cxnLst/>
            <a:rect l="l" t="t" r="r" b="b"/>
            <a:pathLst>
              <a:path w="1219200" h="1781810">
                <a:moveTo>
                  <a:pt x="1219200" y="890904"/>
                </a:moveTo>
                <a:lnTo>
                  <a:pt x="0" y="0"/>
                </a:lnTo>
                <a:lnTo>
                  <a:pt x="0" y="1781809"/>
                </a:lnTo>
                <a:lnTo>
                  <a:pt x="1219200" y="890904"/>
                </a:lnTo>
                <a:close/>
              </a:path>
            </a:pathLst>
          </a:custGeom>
          <a:ln w="9525">
            <a:solidFill>
              <a:srgbClr val="1736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63252" y="1310322"/>
            <a:ext cx="123825" cy="188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53727" y="3078797"/>
            <a:ext cx="123825" cy="1885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67685" y="1178559"/>
            <a:ext cx="90805" cy="400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67685" y="1178559"/>
            <a:ext cx="90805" cy="400685"/>
          </a:xfrm>
          <a:custGeom>
            <a:avLst/>
            <a:gdLst/>
            <a:ahLst/>
            <a:cxnLst/>
            <a:rect l="l" t="t" r="r" b="b"/>
            <a:pathLst>
              <a:path w="90805" h="400684">
                <a:moveTo>
                  <a:pt x="0" y="400684"/>
                </a:moveTo>
                <a:lnTo>
                  <a:pt x="90805" y="400684"/>
                </a:lnTo>
                <a:lnTo>
                  <a:pt x="90805" y="0"/>
                </a:lnTo>
                <a:lnTo>
                  <a:pt x="0" y="0"/>
                </a:lnTo>
                <a:lnTo>
                  <a:pt x="0" y="40068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67685" y="2926079"/>
            <a:ext cx="90805" cy="4006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67685" y="2926079"/>
            <a:ext cx="90805" cy="400685"/>
          </a:xfrm>
          <a:custGeom>
            <a:avLst/>
            <a:gdLst/>
            <a:ahLst/>
            <a:cxnLst/>
            <a:rect l="l" t="t" r="r" b="b"/>
            <a:pathLst>
              <a:path w="90805" h="400685">
                <a:moveTo>
                  <a:pt x="0" y="400684"/>
                </a:moveTo>
                <a:lnTo>
                  <a:pt x="90805" y="400684"/>
                </a:lnTo>
                <a:lnTo>
                  <a:pt x="90805" y="0"/>
                </a:lnTo>
                <a:lnTo>
                  <a:pt x="0" y="0"/>
                </a:lnTo>
                <a:lnTo>
                  <a:pt x="0" y="40068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415472" y="2252662"/>
            <a:ext cx="100329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62947" y="1360487"/>
            <a:ext cx="100329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58502" y="3119437"/>
            <a:ext cx="100330" cy="1003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444365" y="2270124"/>
            <a:ext cx="76200" cy="434975"/>
          </a:xfrm>
          <a:custGeom>
            <a:avLst/>
            <a:gdLst/>
            <a:ahLst/>
            <a:cxnLst/>
            <a:rect l="l" t="t" r="r" b="b"/>
            <a:pathLst>
              <a:path w="76200" h="434975">
                <a:moveTo>
                  <a:pt x="31750" y="358775"/>
                </a:moveTo>
                <a:lnTo>
                  <a:pt x="0" y="358775"/>
                </a:lnTo>
                <a:lnTo>
                  <a:pt x="38100" y="434975"/>
                </a:lnTo>
                <a:lnTo>
                  <a:pt x="66675" y="377825"/>
                </a:lnTo>
                <a:lnTo>
                  <a:pt x="34544" y="377825"/>
                </a:lnTo>
                <a:lnTo>
                  <a:pt x="31750" y="375030"/>
                </a:lnTo>
                <a:lnTo>
                  <a:pt x="31750" y="358775"/>
                </a:lnTo>
                <a:close/>
              </a:path>
              <a:path w="76200" h="434975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75030"/>
                </a:lnTo>
                <a:lnTo>
                  <a:pt x="34544" y="377825"/>
                </a:lnTo>
                <a:lnTo>
                  <a:pt x="41656" y="377825"/>
                </a:lnTo>
                <a:lnTo>
                  <a:pt x="44450" y="37503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34975">
                <a:moveTo>
                  <a:pt x="76200" y="358775"/>
                </a:moveTo>
                <a:lnTo>
                  <a:pt x="44450" y="358775"/>
                </a:lnTo>
                <a:lnTo>
                  <a:pt x="44450" y="375030"/>
                </a:lnTo>
                <a:lnTo>
                  <a:pt x="41656" y="377825"/>
                </a:lnTo>
                <a:lnTo>
                  <a:pt x="66675" y="377825"/>
                </a:lnTo>
                <a:lnTo>
                  <a:pt x="76200" y="358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043429" y="2200274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3003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43429" y="3185794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3003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48204" y="1365249"/>
            <a:ext cx="76200" cy="835025"/>
          </a:xfrm>
          <a:custGeom>
            <a:avLst/>
            <a:gdLst/>
            <a:ahLst/>
            <a:cxnLst/>
            <a:rect l="l" t="t" r="r" b="b"/>
            <a:pathLst>
              <a:path w="76200" h="835025">
                <a:moveTo>
                  <a:pt x="31750" y="758825"/>
                </a:moveTo>
                <a:lnTo>
                  <a:pt x="0" y="758825"/>
                </a:lnTo>
                <a:lnTo>
                  <a:pt x="38100" y="835025"/>
                </a:lnTo>
                <a:lnTo>
                  <a:pt x="66675" y="777875"/>
                </a:lnTo>
                <a:lnTo>
                  <a:pt x="34543" y="777875"/>
                </a:lnTo>
                <a:lnTo>
                  <a:pt x="31750" y="775080"/>
                </a:lnTo>
                <a:lnTo>
                  <a:pt x="31750" y="758825"/>
                </a:lnTo>
                <a:close/>
              </a:path>
              <a:path w="76200" h="835025">
                <a:moveTo>
                  <a:pt x="41656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775080"/>
                </a:lnTo>
                <a:lnTo>
                  <a:pt x="34543" y="777875"/>
                </a:lnTo>
                <a:lnTo>
                  <a:pt x="41656" y="777875"/>
                </a:lnTo>
                <a:lnTo>
                  <a:pt x="44450" y="775080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835025">
                <a:moveTo>
                  <a:pt x="76200" y="758825"/>
                </a:moveTo>
                <a:lnTo>
                  <a:pt x="44450" y="758825"/>
                </a:lnTo>
                <a:lnTo>
                  <a:pt x="44450" y="775080"/>
                </a:lnTo>
                <a:lnTo>
                  <a:pt x="41656" y="777875"/>
                </a:lnTo>
                <a:lnTo>
                  <a:pt x="66675" y="777875"/>
                </a:lnTo>
                <a:lnTo>
                  <a:pt x="76200" y="758825"/>
                </a:lnTo>
                <a:close/>
              </a:path>
              <a:path w="76200" h="83502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35025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48204" y="2200274"/>
            <a:ext cx="76200" cy="985519"/>
          </a:xfrm>
          <a:custGeom>
            <a:avLst/>
            <a:gdLst/>
            <a:ahLst/>
            <a:cxnLst/>
            <a:rect l="l" t="t" r="r" b="b"/>
            <a:pathLst>
              <a:path w="76200" h="985519">
                <a:moveTo>
                  <a:pt x="31750" y="909319"/>
                </a:moveTo>
                <a:lnTo>
                  <a:pt x="0" y="909319"/>
                </a:lnTo>
                <a:lnTo>
                  <a:pt x="38100" y="985519"/>
                </a:lnTo>
                <a:lnTo>
                  <a:pt x="66675" y="928369"/>
                </a:lnTo>
                <a:lnTo>
                  <a:pt x="34543" y="928369"/>
                </a:lnTo>
                <a:lnTo>
                  <a:pt x="31750" y="925576"/>
                </a:lnTo>
                <a:lnTo>
                  <a:pt x="31750" y="909319"/>
                </a:lnTo>
                <a:close/>
              </a:path>
              <a:path w="76200" h="985519">
                <a:moveTo>
                  <a:pt x="41656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925576"/>
                </a:lnTo>
                <a:lnTo>
                  <a:pt x="34543" y="928369"/>
                </a:lnTo>
                <a:lnTo>
                  <a:pt x="41656" y="928369"/>
                </a:lnTo>
                <a:lnTo>
                  <a:pt x="44450" y="925576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985519">
                <a:moveTo>
                  <a:pt x="76200" y="909319"/>
                </a:moveTo>
                <a:lnTo>
                  <a:pt x="44450" y="909319"/>
                </a:lnTo>
                <a:lnTo>
                  <a:pt x="44450" y="925576"/>
                </a:lnTo>
                <a:lnTo>
                  <a:pt x="41656" y="928369"/>
                </a:lnTo>
                <a:lnTo>
                  <a:pt x="66675" y="928369"/>
                </a:lnTo>
                <a:lnTo>
                  <a:pt x="76200" y="909319"/>
                </a:lnTo>
                <a:close/>
              </a:path>
              <a:path w="76200" h="98551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985519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91840" y="3215004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70">
                <a:moveTo>
                  <a:pt x="0" y="0"/>
                </a:moveTo>
                <a:lnTo>
                  <a:pt x="0" y="1663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82465" y="3215004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70">
                <a:moveTo>
                  <a:pt x="0" y="0"/>
                </a:moveTo>
                <a:lnTo>
                  <a:pt x="0" y="1663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82315" y="3288664"/>
            <a:ext cx="1200150" cy="76200"/>
          </a:xfrm>
          <a:custGeom>
            <a:avLst/>
            <a:gdLst/>
            <a:ahLst/>
            <a:cxnLst/>
            <a:rect l="l" t="t" r="r" b="b"/>
            <a:pathLst>
              <a:path w="12001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200150" h="76200">
                <a:moveTo>
                  <a:pt x="1123950" y="0"/>
                </a:moveTo>
                <a:lnTo>
                  <a:pt x="1123950" y="76200"/>
                </a:lnTo>
                <a:lnTo>
                  <a:pt x="1187450" y="44450"/>
                </a:lnTo>
                <a:lnTo>
                  <a:pt x="1140206" y="44450"/>
                </a:lnTo>
                <a:lnTo>
                  <a:pt x="1143000" y="41655"/>
                </a:lnTo>
                <a:lnTo>
                  <a:pt x="1143000" y="34544"/>
                </a:lnTo>
                <a:lnTo>
                  <a:pt x="1140206" y="31750"/>
                </a:lnTo>
                <a:lnTo>
                  <a:pt x="1187450" y="31750"/>
                </a:lnTo>
                <a:lnTo>
                  <a:pt x="1123950" y="0"/>
                </a:lnTo>
                <a:close/>
              </a:path>
              <a:path w="1200150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200150" h="76200">
                <a:moveTo>
                  <a:pt x="112395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123950" y="44450"/>
                </a:lnTo>
                <a:lnTo>
                  <a:pt x="1123950" y="31750"/>
                </a:lnTo>
                <a:close/>
              </a:path>
              <a:path w="1200150" h="76200">
                <a:moveTo>
                  <a:pt x="1187450" y="31750"/>
                </a:moveTo>
                <a:lnTo>
                  <a:pt x="1140206" y="31750"/>
                </a:lnTo>
                <a:lnTo>
                  <a:pt x="1143000" y="34544"/>
                </a:lnTo>
                <a:lnTo>
                  <a:pt x="1143000" y="41655"/>
                </a:lnTo>
                <a:lnTo>
                  <a:pt x="1140206" y="44450"/>
                </a:lnTo>
                <a:lnTo>
                  <a:pt x="1187450" y="44450"/>
                </a:lnTo>
                <a:lnTo>
                  <a:pt x="1200150" y="38100"/>
                </a:lnTo>
                <a:lnTo>
                  <a:pt x="11874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860419" y="2998977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50694" y="1516125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50694" y="2396997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81883" y="3038601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49521" y="2064766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68166" y="1209801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476115" y="2266949"/>
            <a:ext cx="600710" cy="76200"/>
          </a:xfrm>
          <a:custGeom>
            <a:avLst/>
            <a:gdLst/>
            <a:ahLst/>
            <a:cxnLst/>
            <a:rect l="l" t="t" r="r" b="b"/>
            <a:pathLst>
              <a:path w="600710" h="76200">
                <a:moveTo>
                  <a:pt x="524510" y="0"/>
                </a:moveTo>
                <a:lnTo>
                  <a:pt x="524510" y="76200"/>
                </a:lnTo>
                <a:lnTo>
                  <a:pt x="588010" y="44450"/>
                </a:lnTo>
                <a:lnTo>
                  <a:pt x="540765" y="44450"/>
                </a:lnTo>
                <a:lnTo>
                  <a:pt x="543560" y="41655"/>
                </a:lnTo>
                <a:lnTo>
                  <a:pt x="543560" y="34543"/>
                </a:lnTo>
                <a:lnTo>
                  <a:pt x="540765" y="31750"/>
                </a:lnTo>
                <a:lnTo>
                  <a:pt x="588010" y="31750"/>
                </a:lnTo>
                <a:lnTo>
                  <a:pt x="524510" y="0"/>
                </a:lnTo>
                <a:close/>
              </a:path>
              <a:path w="600710" h="76200">
                <a:moveTo>
                  <a:pt x="52451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524510" y="44450"/>
                </a:lnTo>
                <a:lnTo>
                  <a:pt x="524510" y="31750"/>
                </a:lnTo>
                <a:close/>
              </a:path>
              <a:path w="600710" h="76200">
                <a:moveTo>
                  <a:pt x="588010" y="31750"/>
                </a:moveTo>
                <a:lnTo>
                  <a:pt x="540765" y="31750"/>
                </a:lnTo>
                <a:lnTo>
                  <a:pt x="543560" y="34543"/>
                </a:lnTo>
                <a:lnTo>
                  <a:pt x="543560" y="41655"/>
                </a:lnTo>
                <a:lnTo>
                  <a:pt x="540765" y="44450"/>
                </a:lnTo>
                <a:lnTo>
                  <a:pt x="588010" y="44450"/>
                </a:lnTo>
                <a:lnTo>
                  <a:pt x="600710" y="38100"/>
                </a:lnTo>
                <a:lnTo>
                  <a:pt x="5880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052440" y="2014473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608579" y="3114674"/>
            <a:ext cx="459105" cy="76200"/>
          </a:xfrm>
          <a:custGeom>
            <a:avLst/>
            <a:gdLst/>
            <a:ahLst/>
            <a:cxnLst/>
            <a:rect l="l" t="t" r="r" b="b"/>
            <a:pathLst>
              <a:path w="459105" h="76200">
                <a:moveTo>
                  <a:pt x="382905" y="0"/>
                </a:moveTo>
                <a:lnTo>
                  <a:pt x="382905" y="76200"/>
                </a:lnTo>
                <a:lnTo>
                  <a:pt x="446405" y="44450"/>
                </a:lnTo>
                <a:lnTo>
                  <a:pt x="399161" y="44450"/>
                </a:lnTo>
                <a:lnTo>
                  <a:pt x="401955" y="41655"/>
                </a:lnTo>
                <a:lnTo>
                  <a:pt x="401955" y="34543"/>
                </a:lnTo>
                <a:lnTo>
                  <a:pt x="399161" y="31750"/>
                </a:lnTo>
                <a:lnTo>
                  <a:pt x="446405" y="31750"/>
                </a:lnTo>
                <a:lnTo>
                  <a:pt x="382905" y="0"/>
                </a:lnTo>
                <a:close/>
              </a:path>
              <a:path w="459105" h="76200">
                <a:moveTo>
                  <a:pt x="382905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382905" y="44450"/>
                </a:lnTo>
                <a:lnTo>
                  <a:pt x="382905" y="31750"/>
                </a:lnTo>
                <a:close/>
              </a:path>
              <a:path w="459105" h="76200">
                <a:moveTo>
                  <a:pt x="446405" y="31750"/>
                </a:moveTo>
                <a:lnTo>
                  <a:pt x="399161" y="31750"/>
                </a:lnTo>
                <a:lnTo>
                  <a:pt x="401955" y="34543"/>
                </a:lnTo>
                <a:lnTo>
                  <a:pt x="401955" y="41655"/>
                </a:lnTo>
                <a:lnTo>
                  <a:pt x="399161" y="44450"/>
                </a:lnTo>
                <a:lnTo>
                  <a:pt x="446405" y="44450"/>
                </a:lnTo>
                <a:lnTo>
                  <a:pt x="459105" y="38100"/>
                </a:lnTo>
                <a:lnTo>
                  <a:pt x="44640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267457" y="3237102"/>
            <a:ext cx="807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53.33-0.5P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614929" y="1365884"/>
            <a:ext cx="459105" cy="76200"/>
          </a:xfrm>
          <a:custGeom>
            <a:avLst/>
            <a:gdLst/>
            <a:ahLst/>
            <a:cxnLst/>
            <a:rect l="l" t="t" r="r" b="b"/>
            <a:pathLst>
              <a:path w="45910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459105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459105" h="76200">
                <a:moveTo>
                  <a:pt x="45631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456311" y="44450"/>
                </a:lnTo>
                <a:lnTo>
                  <a:pt x="459105" y="41655"/>
                </a:lnTo>
                <a:lnTo>
                  <a:pt x="459105" y="34544"/>
                </a:lnTo>
                <a:lnTo>
                  <a:pt x="45631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030729" y="1132077"/>
            <a:ext cx="980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53</a:t>
            </a:r>
            <a:r>
              <a:rPr dirty="0" sz="1400" spc="-5">
                <a:latin typeface="Times New Roman"/>
                <a:cs typeface="Times New Roman"/>
              </a:rPr>
              <a:t>.33+0.5P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315954" y="1929739"/>
            <a:ext cx="222885" cy="7626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 sz="1400" spc="-5">
                <a:latin typeface="Times New Roman"/>
                <a:cs typeface="Times New Roman"/>
              </a:rPr>
              <a:t>40-0.375P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375786" y="2721609"/>
            <a:ext cx="1407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-66.66+0.625P</a:t>
            </a:r>
            <a:r>
              <a:rPr dirty="0" baseline="21825" sz="2100" spc="-7">
                <a:latin typeface="Times New Roman"/>
                <a:cs typeface="Times New Roman"/>
              </a:rPr>
              <a:t>80</a:t>
            </a:r>
            <a:r>
              <a:rPr dirty="0" baseline="74074" sz="1350" spc="-7">
                <a:latin typeface="Times New Roman"/>
                <a:cs typeface="Times New Roman"/>
              </a:rPr>
              <a:t>kN</a:t>
            </a:r>
            <a:endParaRPr baseline="74074" sz="13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28186" y="1595373"/>
            <a:ext cx="10255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66.66+0.625P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439409" y="6730365"/>
            <a:ext cx="1219200" cy="1781810"/>
          </a:xfrm>
          <a:custGeom>
            <a:avLst/>
            <a:gdLst/>
            <a:ahLst/>
            <a:cxnLst/>
            <a:rect l="l" t="t" r="r" b="b"/>
            <a:pathLst>
              <a:path w="1219200" h="1781809">
                <a:moveTo>
                  <a:pt x="1219199" y="890905"/>
                </a:moveTo>
                <a:lnTo>
                  <a:pt x="0" y="0"/>
                </a:lnTo>
                <a:lnTo>
                  <a:pt x="0" y="1781810"/>
                </a:lnTo>
                <a:lnTo>
                  <a:pt x="1219199" y="890905"/>
                </a:lnTo>
                <a:close/>
              </a:path>
            </a:pathLst>
          </a:custGeom>
          <a:ln w="9525">
            <a:solidFill>
              <a:srgbClr val="1736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310822" y="6636702"/>
            <a:ext cx="123825" cy="188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301297" y="8405177"/>
            <a:ext cx="123825" cy="1885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215254" y="6504940"/>
            <a:ext cx="90804" cy="4006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215254" y="6504940"/>
            <a:ext cx="90805" cy="400685"/>
          </a:xfrm>
          <a:custGeom>
            <a:avLst/>
            <a:gdLst/>
            <a:ahLst/>
            <a:cxnLst/>
            <a:rect l="l" t="t" r="r" b="b"/>
            <a:pathLst>
              <a:path w="90804" h="400684">
                <a:moveTo>
                  <a:pt x="0" y="400685"/>
                </a:moveTo>
                <a:lnTo>
                  <a:pt x="90804" y="400685"/>
                </a:lnTo>
                <a:lnTo>
                  <a:pt x="90804" y="0"/>
                </a:lnTo>
                <a:lnTo>
                  <a:pt x="0" y="0"/>
                </a:lnTo>
                <a:lnTo>
                  <a:pt x="0" y="4006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215254" y="8252459"/>
            <a:ext cx="90804" cy="4006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215254" y="8252459"/>
            <a:ext cx="90805" cy="400685"/>
          </a:xfrm>
          <a:custGeom>
            <a:avLst/>
            <a:gdLst/>
            <a:ahLst/>
            <a:cxnLst/>
            <a:rect l="l" t="t" r="r" b="b"/>
            <a:pathLst>
              <a:path w="90804" h="400684">
                <a:moveTo>
                  <a:pt x="0" y="400685"/>
                </a:moveTo>
                <a:lnTo>
                  <a:pt x="90804" y="400685"/>
                </a:lnTo>
                <a:lnTo>
                  <a:pt x="90804" y="0"/>
                </a:lnTo>
                <a:lnTo>
                  <a:pt x="0" y="0"/>
                </a:lnTo>
                <a:lnTo>
                  <a:pt x="0" y="4006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563042" y="7579042"/>
            <a:ext cx="100329" cy="1003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410517" y="6686867"/>
            <a:ext cx="100330" cy="1003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406072" y="8445817"/>
            <a:ext cx="100329" cy="1003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591934" y="7596504"/>
            <a:ext cx="76200" cy="434975"/>
          </a:xfrm>
          <a:custGeom>
            <a:avLst/>
            <a:gdLst/>
            <a:ahLst/>
            <a:cxnLst/>
            <a:rect l="l" t="t" r="r" b="b"/>
            <a:pathLst>
              <a:path w="76200" h="434975">
                <a:moveTo>
                  <a:pt x="31750" y="358774"/>
                </a:moveTo>
                <a:lnTo>
                  <a:pt x="0" y="358774"/>
                </a:lnTo>
                <a:lnTo>
                  <a:pt x="38100" y="434974"/>
                </a:lnTo>
                <a:lnTo>
                  <a:pt x="66675" y="377824"/>
                </a:lnTo>
                <a:lnTo>
                  <a:pt x="34544" y="377824"/>
                </a:lnTo>
                <a:lnTo>
                  <a:pt x="31750" y="375030"/>
                </a:lnTo>
                <a:lnTo>
                  <a:pt x="31750" y="358774"/>
                </a:lnTo>
                <a:close/>
              </a:path>
              <a:path w="76200" h="434975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75030"/>
                </a:lnTo>
                <a:lnTo>
                  <a:pt x="34544" y="377824"/>
                </a:lnTo>
                <a:lnTo>
                  <a:pt x="41656" y="377824"/>
                </a:lnTo>
                <a:lnTo>
                  <a:pt x="44450" y="37503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34975">
                <a:moveTo>
                  <a:pt x="76200" y="358774"/>
                </a:moveTo>
                <a:lnTo>
                  <a:pt x="44450" y="358774"/>
                </a:lnTo>
                <a:lnTo>
                  <a:pt x="44450" y="375030"/>
                </a:lnTo>
                <a:lnTo>
                  <a:pt x="41656" y="377824"/>
                </a:lnTo>
                <a:lnTo>
                  <a:pt x="66675" y="377824"/>
                </a:lnTo>
                <a:lnTo>
                  <a:pt x="76200" y="358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91000" y="7526654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30035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191000" y="6691629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30035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191000" y="8512175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30035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295775" y="6691629"/>
            <a:ext cx="76200" cy="835025"/>
          </a:xfrm>
          <a:custGeom>
            <a:avLst/>
            <a:gdLst/>
            <a:ahLst/>
            <a:cxnLst/>
            <a:rect l="l" t="t" r="r" b="b"/>
            <a:pathLst>
              <a:path w="76200" h="835025">
                <a:moveTo>
                  <a:pt x="31750" y="758824"/>
                </a:moveTo>
                <a:lnTo>
                  <a:pt x="0" y="758824"/>
                </a:lnTo>
                <a:lnTo>
                  <a:pt x="38100" y="835024"/>
                </a:lnTo>
                <a:lnTo>
                  <a:pt x="66675" y="777874"/>
                </a:lnTo>
                <a:lnTo>
                  <a:pt x="34544" y="777874"/>
                </a:lnTo>
                <a:lnTo>
                  <a:pt x="31750" y="775080"/>
                </a:lnTo>
                <a:lnTo>
                  <a:pt x="31750" y="758824"/>
                </a:lnTo>
                <a:close/>
              </a:path>
              <a:path w="76200" h="835025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775080"/>
                </a:lnTo>
                <a:lnTo>
                  <a:pt x="34544" y="777874"/>
                </a:lnTo>
                <a:lnTo>
                  <a:pt x="41655" y="777874"/>
                </a:lnTo>
                <a:lnTo>
                  <a:pt x="44450" y="775080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835025">
                <a:moveTo>
                  <a:pt x="76200" y="758824"/>
                </a:moveTo>
                <a:lnTo>
                  <a:pt x="44450" y="758824"/>
                </a:lnTo>
                <a:lnTo>
                  <a:pt x="44450" y="775080"/>
                </a:lnTo>
                <a:lnTo>
                  <a:pt x="41655" y="777874"/>
                </a:lnTo>
                <a:lnTo>
                  <a:pt x="66675" y="777874"/>
                </a:lnTo>
                <a:lnTo>
                  <a:pt x="76200" y="758824"/>
                </a:lnTo>
                <a:close/>
              </a:path>
              <a:path w="76200" h="83502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35025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295775" y="7526654"/>
            <a:ext cx="76200" cy="985519"/>
          </a:xfrm>
          <a:custGeom>
            <a:avLst/>
            <a:gdLst/>
            <a:ahLst/>
            <a:cxnLst/>
            <a:rect l="l" t="t" r="r" b="b"/>
            <a:pathLst>
              <a:path w="76200" h="985520">
                <a:moveTo>
                  <a:pt x="31750" y="909319"/>
                </a:moveTo>
                <a:lnTo>
                  <a:pt x="0" y="909319"/>
                </a:lnTo>
                <a:lnTo>
                  <a:pt x="38100" y="985519"/>
                </a:lnTo>
                <a:lnTo>
                  <a:pt x="66675" y="928369"/>
                </a:lnTo>
                <a:lnTo>
                  <a:pt x="34544" y="928369"/>
                </a:lnTo>
                <a:lnTo>
                  <a:pt x="31750" y="925576"/>
                </a:lnTo>
                <a:lnTo>
                  <a:pt x="31750" y="909319"/>
                </a:lnTo>
                <a:close/>
              </a:path>
              <a:path w="76200" h="985520">
                <a:moveTo>
                  <a:pt x="41655" y="57149"/>
                </a:moveTo>
                <a:lnTo>
                  <a:pt x="34544" y="57149"/>
                </a:lnTo>
                <a:lnTo>
                  <a:pt x="31750" y="59943"/>
                </a:lnTo>
                <a:lnTo>
                  <a:pt x="31750" y="925576"/>
                </a:lnTo>
                <a:lnTo>
                  <a:pt x="34544" y="928369"/>
                </a:lnTo>
                <a:lnTo>
                  <a:pt x="41655" y="928369"/>
                </a:lnTo>
                <a:lnTo>
                  <a:pt x="44450" y="925576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985520">
                <a:moveTo>
                  <a:pt x="76200" y="909319"/>
                </a:moveTo>
                <a:lnTo>
                  <a:pt x="44450" y="909319"/>
                </a:lnTo>
                <a:lnTo>
                  <a:pt x="44450" y="925576"/>
                </a:lnTo>
                <a:lnTo>
                  <a:pt x="41655" y="928369"/>
                </a:lnTo>
                <a:lnTo>
                  <a:pt x="66675" y="928369"/>
                </a:lnTo>
                <a:lnTo>
                  <a:pt x="76200" y="909319"/>
                </a:lnTo>
                <a:close/>
              </a:path>
              <a:path w="76200" h="98552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4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985520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439409" y="8541384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70">
                <a:moveTo>
                  <a:pt x="0" y="0"/>
                </a:moveTo>
                <a:lnTo>
                  <a:pt x="0" y="1663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630034" y="8541384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70">
                <a:moveTo>
                  <a:pt x="0" y="0"/>
                </a:moveTo>
                <a:lnTo>
                  <a:pt x="0" y="1663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429884" y="8615044"/>
            <a:ext cx="1200150" cy="76200"/>
          </a:xfrm>
          <a:custGeom>
            <a:avLst/>
            <a:gdLst/>
            <a:ahLst/>
            <a:cxnLst/>
            <a:rect l="l" t="t" r="r" b="b"/>
            <a:pathLst>
              <a:path w="120015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3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1200150" h="76200">
                <a:moveTo>
                  <a:pt x="1123949" y="0"/>
                </a:moveTo>
                <a:lnTo>
                  <a:pt x="1123949" y="76199"/>
                </a:lnTo>
                <a:lnTo>
                  <a:pt x="1187449" y="44449"/>
                </a:lnTo>
                <a:lnTo>
                  <a:pt x="1140206" y="44449"/>
                </a:lnTo>
                <a:lnTo>
                  <a:pt x="1142999" y="41655"/>
                </a:lnTo>
                <a:lnTo>
                  <a:pt x="1142999" y="34543"/>
                </a:lnTo>
                <a:lnTo>
                  <a:pt x="1140206" y="31749"/>
                </a:lnTo>
                <a:lnTo>
                  <a:pt x="1187449" y="31749"/>
                </a:lnTo>
                <a:lnTo>
                  <a:pt x="1123949" y="0"/>
                </a:lnTo>
                <a:close/>
              </a:path>
              <a:path w="1200150" h="76200">
                <a:moveTo>
                  <a:pt x="76200" y="31749"/>
                </a:moveTo>
                <a:lnTo>
                  <a:pt x="59943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1200150" h="76200">
                <a:moveTo>
                  <a:pt x="1123949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1123949" y="44449"/>
                </a:lnTo>
                <a:lnTo>
                  <a:pt x="1123949" y="31749"/>
                </a:lnTo>
                <a:close/>
              </a:path>
              <a:path w="1200150" h="76200">
                <a:moveTo>
                  <a:pt x="1187449" y="31749"/>
                </a:moveTo>
                <a:lnTo>
                  <a:pt x="1140206" y="31749"/>
                </a:lnTo>
                <a:lnTo>
                  <a:pt x="1142999" y="34543"/>
                </a:lnTo>
                <a:lnTo>
                  <a:pt x="1142999" y="41655"/>
                </a:lnTo>
                <a:lnTo>
                  <a:pt x="1140206" y="44449"/>
                </a:lnTo>
                <a:lnTo>
                  <a:pt x="1187449" y="44449"/>
                </a:lnTo>
                <a:lnTo>
                  <a:pt x="1200149" y="38099"/>
                </a:lnTo>
                <a:lnTo>
                  <a:pt x="1187449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6008370" y="8323326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76" name="object 7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69" name="object 69"/>
          <p:cNvSpPr txBox="1"/>
          <p:nvPr/>
        </p:nvSpPr>
        <p:spPr>
          <a:xfrm>
            <a:off x="4398645" y="6843141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398645" y="7724393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531358" y="8365997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697218" y="7394828"/>
            <a:ext cx="144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15736" y="6536816"/>
            <a:ext cx="144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87490" y="7895081"/>
            <a:ext cx="34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80</a:t>
            </a:r>
            <a:r>
              <a:rPr dirty="0" sz="900" spc="-15">
                <a:latin typeface="Times New Roman"/>
                <a:cs typeface="Times New Roman"/>
              </a:rPr>
              <a:t>kN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5572" y="4017898"/>
          <a:ext cx="4352290" cy="107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140"/>
                <a:gridCol w="1066165"/>
                <a:gridCol w="630555"/>
                <a:gridCol w="671194"/>
                <a:gridCol w="245744"/>
                <a:gridCol w="984885"/>
              </a:tblGrid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N/</a:t>
                      </a:r>
                      <a:r>
                        <a:rPr dirty="0" sz="14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N(P=0)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N(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N/</a:t>
                      </a:r>
                      <a:r>
                        <a:rPr dirty="0" sz="14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p)L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-66.66-0.83P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-0.83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-66.66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276.64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66.66+0.83P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0.83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66.66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276.64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40+0.5P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5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 gridSpan="5"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∑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673.3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219504" y="5685408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56258" y="5685408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5546216"/>
            <a:ext cx="1532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43650" sz="2100" spc="885">
                <a:latin typeface="Cambria Math"/>
                <a:cs typeface="Cambria Math"/>
              </a:rPr>
              <a:t> </a:t>
            </a:r>
            <a:r>
              <a:rPr dirty="0" baseline="43650" sz="2100" spc="944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43650" sz="2100" spc="652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 </a:t>
            </a:r>
            <a:r>
              <a:rPr dirty="0" baseline="43650" sz="2100" spc="-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00070" y="5409056"/>
            <a:ext cx="458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5948" y="5663564"/>
            <a:ext cx="24396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6925" algn="l"/>
              </a:tabLst>
            </a:pP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3457" y="5685408"/>
            <a:ext cx="1629410" cy="0"/>
          </a:xfrm>
          <a:custGeom>
            <a:avLst/>
            <a:gdLst/>
            <a:ahLst/>
            <a:cxnLst/>
            <a:rect l="l" t="t" r="r" b="b"/>
            <a:pathLst>
              <a:path w="1629410" h="0">
                <a:moveTo>
                  <a:pt x="0" y="0"/>
                </a:moveTo>
                <a:lnTo>
                  <a:pt x="162941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79063" y="5544692"/>
            <a:ext cx="2023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65224" y="6672960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0" y="6533768"/>
            <a:ext cx="1177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76325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1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6024752"/>
            <a:ext cx="1501140" cy="5340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beams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frames</a:t>
            </a:r>
            <a:endParaRPr sz="1400">
              <a:latin typeface="Times New Roman"/>
              <a:cs typeface="Times New Roman"/>
            </a:endParaRPr>
          </a:p>
          <a:p>
            <a:pPr marL="443865">
              <a:lnSpc>
                <a:spcPct val="100000"/>
              </a:lnSpc>
              <a:spcBef>
                <a:spcPts val="111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0564" y="675322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52524" y="6396608"/>
            <a:ext cx="596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2286" y="6651116"/>
            <a:ext cx="5657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3380" algn="l"/>
              </a:tabLst>
            </a:pP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37029" y="667296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13941" y="730846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44500" y="7169277"/>
            <a:ext cx="1267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66495" algn="l"/>
              </a:tabLst>
            </a:pP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1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24864" y="7016876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9332" y="738873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21053" y="7032116"/>
            <a:ext cx="6178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5765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1241" y="7286625"/>
            <a:ext cx="626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8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726945" y="7308468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44500" y="7669529"/>
            <a:ext cx="6289040" cy="1590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Δ</a:t>
            </a:r>
            <a:r>
              <a:rPr dirty="0" sz="1400" spc="-5">
                <a:latin typeface="Times New Roman"/>
                <a:cs typeface="Times New Roman"/>
              </a:rPr>
              <a:t>=external displacement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point caused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real loads acting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beam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frame</a:t>
            </a:r>
            <a:endParaRPr sz="1400">
              <a:latin typeface="Times New Roman"/>
              <a:cs typeface="Times New Roman"/>
            </a:endParaRPr>
          </a:p>
          <a:p>
            <a:pPr marL="12700" marR="1122680">
              <a:lnSpc>
                <a:spcPct val="172100"/>
              </a:lnSpc>
              <a:spcBef>
                <a:spcPts val="75"/>
              </a:spcBef>
            </a:pPr>
            <a:r>
              <a:rPr dirty="0" sz="1400" spc="-5">
                <a:latin typeface="Calibri"/>
                <a:cs typeface="Calibri"/>
              </a:rPr>
              <a:t>ϴ</a:t>
            </a:r>
            <a:r>
              <a:rPr dirty="0" sz="1400" spc="-5">
                <a:latin typeface="Times New Roman"/>
                <a:cs typeface="Times New Roman"/>
              </a:rPr>
              <a:t>= slope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point caused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real </a:t>
            </a:r>
            <a:r>
              <a:rPr dirty="0" sz="1400" spc="-10">
                <a:latin typeface="Times New Roman"/>
                <a:cs typeface="Times New Roman"/>
              </a:rPr>
              <a:t>loads </a:t>
            </a:r>
            <a:r>
              <a:rPr dirty="0" sz="1400" spc="-5">
                <a:latin typeface="Times New Roman"/>
                <a:cs typeface="Times New Roman"/>
              </a:rPr>
              <a:t>acting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beam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frame  M=internal moment in the beam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frame</a:t>
            </a:r>
            <a:endParaRPr sz="1400">
              <a:latin typeface="Times New Roman"/>
              <a:cs typeface="Times New Roman"/>
            </a:endParaRPr>
          </a:p>
          <a:p>
            <a:pPr marL="12700" marR="93980">
              <a:lnSpc>
                <a:spcPct val="114300"/>
              </a:lnSpc>
              <a:spcBef>
                <a:spcPts val="935"/>
              </a:spcBef>
            </a:pPr>
            <a:r>
              <a:rPr dirty="0" sz="1400" spc="-5">
                <a:latin typeface="Times New Roman"/>
                <a:cs typeface="Times New Roman"/>
              </a:rPr>
              <a:t>P=external loads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applied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beam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frame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point that </a:t>
            </a:r>
            <a:r>
              <a:rPr dirty="0" sz="1400" spc="-10">
                <a:latin typeface="Times New Roman"/>
                <a:cs typeface="Times New Roman"/>
              </a:rPr>
              <a:t>required </a:t>
            </a:r>
            <a:r>
              <a:rPr dirty="0" sz="1400" spc="-5">
                <a:latin typeface="Times New Roman"/>
                <a:cs typeface="Times New Roman"/>
              </a:rPr>
              <a:t>to determine the  displacement in the direction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44240" y="1556384"/>
            <a:ext cx="1219200" cy="1781810"/>
          </a:xfrm>
          <a:custGeom>
            <a:avLst/>
            <a:gdLst/>
            <a:ahLst/>
            <a:cxnLst/>
            <a:rect l="l" t="t" r="r" b="b"/>
            <a:pathLst>
              <a:path w="1219200" h="1781810">
                <a:moveTo>
                  <a:pt x="1219200" y="890904"/>
                </a:moveTo>
                <a:lnTo>
                  <a:pt x="0" y="0"/>
                </a:lnTo>
                <a:lnTo>
                  <a:pt x="0" y="1781809"/>
                </a:lnTo>
                <a:lnTo>
                  <a:pt x="1219200" y="890904"/>
                </a:lnTo>
                <a:close/>
              </a:path>
            </a:pathLst>
          </a:custGeom>
          <a:ln w="9525">
            <a:solidFill>
              <a:srgbClr val="1736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5652" y="1462722"/>
            <a:ext cx="123825" cy="188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06127" y="3231197"/>
            <a:ext cx="123825" cy="1885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220085" y="1330959"/>
            <a:ext cx="90804" cy="400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20085" y="1330959"/>
            <a:ext cx="90805" cy="400685"/>
          </a:xfrm>
          <a:custGeom>
            <a:avLst/>
            <a:gdLst/>
            <a:ahLst/>
            <a:cxnLst/>
            <a:rect l="l" t="t" r="r" b="b"/>
            <a:pathLst>
              <a:path w="90804" h="400685">
                <a:moveTo>
                  <a:pt x="0" y="400684"/>
                </a:moveTo>
                <a:lnTo>
                  <a:pt x="90804" y="400684"/>
                </a:lnTo>
                <a:lnTo>
                  <a:pt x="90804" y="0"/>
                </a:lnTo>
                <a:lnTo>
                  <a:pt x="0" y="0"/>
                </a:lnTo>
                <a:lnTo>
                  <a:pt x="0" y="40068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20085" y="3078479"/>
            <a:ext cx="90804" cy="4006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20085" y="3078479"/>
            <a:ext cx="90805" cy="400685"/>
          </a:xfrm>
          <a:custGeom>
            <a:avLst/>
            <a:gdLst/>
            <a:ahLst/>
            <a:cxnLst/>
            <a:rect l="l" t="t" r="r" b="b"/>
            <a:pathLst>
              <a:path w="90804" h="400685">
                <a:moveTo>
                  <a:pt x="0" y="400684"/>
                </a:moveTo>
                <a:lnTo>
                  <a:pt x="90804" y="400684"/>
                </a:lnTo>
                <a:lnTo>
                  <a:pt x="90804" y="0"/>
                </a:lnTo>
                <a:lnTo>
                  <a:pt x="0" y="0"/>
                </a:lnTo>
                <a:lnTo>
                  <a:pt x="0" y="40068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67872" y="2405062"/>
            <a:ext cx="100329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415347" y="1512887"/>
            <a:ext cx="100329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410902" y="3271837"/>
            <a:ext cx="100330" cy="1003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596765" y="2422524"/>
            <a:ext cx="76200" cy="434975"/>
          </a:xfrm>
          <a:custGeom>
            <a:avLst/>
            <a:gdLst/>
            <a:ahLst/>
            <a:cxnLst/>
            <a:rect l="l" t="t" r="r" b="b"/>
            <a:pathLst>
              <a:path w="76200" h="434975">
                <a:moveTo>
                  <a:pt x="31750" y="358775"/>
                </a:moveTo>
                <a:lnTo>
                  <a:pt x="0" y="358775"/>
                </a:lnTo>
                <a:lnTo>
                  <a:pt x="38100" y="434975"/>
                </a:lnTo>
                <a:lnTo>
                  <a:pt x="66675" y="377825"/>
                </a:lnTo>
                <a:lnTo>
                  <a:pt x="34544" y="377825"/>
                </a:lnTo>
                <a:lnTo>
                  <a:pt x="31750" y="375030"/>
                </a:lnTo>
                <a:lnTo>
                  <a:pt x="31750" y="358775"/>
                </a:lnTo>
                <a:close/>
              </a:path>
              <a:path w="76200" h="434975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75030"/>
                </a:lnTo>
                <a:lnTo>
                  <a:pt x="34544" y="377825"/>
                </a:lnTo>
                <a:lnTo>
                  <a:pt x="41656" y="377825"/>
                </a:lnTo>
                <a:lnTo>
                  <a:pt x="44450" y="37503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34975">
                <a:moveTo>
                  <a:pt x="76200" y="358775"/>
                </a:moveTo>
                <a:lnTo>
                  <a:pt x="44450" y="358775"/>
                </a:lnTo>
                <a:lnTo>
                  <a:pt x="44450" y="375030"/>
                </a:lnTo>
                <a:lnTo>
                  <a:pt x="41656" y="377825"/>
                </a:lnTo>
                <a:lnTo>
                  <a:pt x="66675" y="377825"/>
                </a:lnTo>
                <a:lnTo>
                  <a:pt x="76200" y="358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95829" y="2352674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3003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195829" y="3338194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3003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300604" y="1517649"/>
            <a:ext cx="76200" cy="835025"/>
          </a:xfrm>
          <a:custGeom>
            <a:avLst/>
            <a:gdLst/>
            <a:ahLst/>
            <a:cxnLst/>
            <a:rect l="l" t="t" r="r" b="b"/>
            <a:pathLst>
              <a:path w="76200" h="835025">
                <a:moveTo>
                  <a:pt x="31750" y="758825"/>
                </a:moveTo>
                <a:lnTo>
                  <a:pt x="0" y="758825"/>
                </a:lnTo>
                <a:lnTo>
                  <a:pt x="38100" y="835025"/>
                </a:lnTo>
                <a:lnTo>
                  <a:pt x="66675" y="777875"/>
                </a:lnTo>
                <a:lnTo>
                  <a:pt x="34543" y="777875"/>
                </a:lnTo>
                <a:lnTo>
                  <a:pt x="31750" y="775080"/>
                </a:lnTo>
                <a:lnTo>
                  <a:pt x="31750" y="758825"/>
                </a:lnTo>
                <a:close/>
              </a:path>
              <a:path w="76200" h="835025">
                <a:moveTo>
                  <a:pt x="41656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775080"/>
                </a:lnTo>
                <a:lnTo>
                  <a:pt x="34543" y="777875"/>
                </a:lnTo>
                <a:lnTo>
                  <a:pt x="41656" y="777875"/>
                </a:lnTo>
                <a:lnTo>
                  <a:pt x="44450" y="775080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835025">
                <a:moveTo>
                  <a:pt x="76200" y="758825"/>
                </a:moveTo>
                <a:lnTo>
                  <a:pt x="44450" y="758825"/>
                </a:lnTo>
                <a:lnTo>
                  <a:pt x="44450" y="775080"/>
                </a:lnTo>
                <a:lnTo>
                  <a:pt x="41656" y="777875"/>
                </a:lnTo>
                <a:lnTo>
                  <a:pt x="66675" y="777875"/>
                </a:lnTo>
                <a:lnTo>
                  <a:pt x="76200" y="758825"/>
                </a:lnTo>
                <a:close/>
              </a:path>
              <a:path w="76200" h="83502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35025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300604" y="2352674"/>
            <a:ext cx="76200" cy="985519"/>
          </a:xfrm>
          <a:custGeom>
            <a:avLst/>
            <a:gdLst/>
            <a:ahLst/>
            <a:cxnLst/>
            <a:rect l="l" t="t" r="r" b="b"/>
            <a:pathLst>
              <a:path w="76200" h="985520">
                <a:moveTo>
                  <a:pt x="31750" y="909319"/>
                </a:moveTo>
                <a:lnTo>
                  <a:pt x="0" y="909319"/>
                </a:lnTo>
                <a:lnTo>
                  <a:pt x="38100" y="985519"/>
                </a:lnTo>
                <a:lnTo>
                  <a:pt x="66675" y="928369"/>
                </a:lnTo>
                <a:lnTo>
                  <a:pt x="34543" y="928369"/>
                </a:lnTo>
                <a:lnTo>
                  <a:pt x="31750" y="925576"/>
                </a:lnTo>
                <a:lnTo>
                  <a:pt x="31750" y="909319"/>
                </a:lnTo>
                <a:close/>
              </a:path>
              <a:path w="76200" h="985520">
                <a:moveTo>
                  <a:pt x="41656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925576"/>
                </a:lnTo>
                <a:lnTo>
                  <a:pt x="34543" y="928369"/>
                </a:lnTo>
                <a:lnTo>
                  <a:pt x="41656" y="928369"/>
                </a:lnTo>
                <a:lnTo>
                  <a:pt x="44450" y="925576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985520">
                <a:moveTo>
                  <a:pt x="76200" y="909319"/>
                </a:moveTo>
                <a:lnTo>
                  <a:pt x="44450" y="909319"/>
                </a:lnTo>
                <a:lnTo>
                  <a:pt x="44450" y="925576"/>
                </a:lnTo>
                <a:lnTo>
                  <a:pt x="41656" y="928369"/>
                </a:lnTo>
                <a:lnTo>
                  <a:pt x="66675" y="928369"/>
                </a:lnTo>
                <a:lnTo>
                  <a:pt x="76200" y="909319"/>
                </a:lnTo>
                <a:close/>
              </a:path>
              <a:path w="76200" h="98552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985520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444240" y="3367404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70">
                <a:moveTo>
                  <a:pt x="0" y="0"/>
                </a:moveTo>
                <a:lnTo>
                  <a:pt x="0" y="1663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634865" y="3367404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70">
                <a:moveTo>
                  <a:pt x="0" y="0"/>
                </a:moveTo>
                <a:lnTo>
                  <a:pt x="0" y="1663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434715" y="3441064"/>
            <a:ext cx="1200150" cy="76200"/>
          </a:xfrm>
          <a:custGeom>
            <a:avLst/>
            <a:gdLst/>
            <a:ahLst/>
            <a:cxnLst/>
            <a:rect l="l" t="t" r="r" b="b"/>
            <a:pathLst>
              <a:path w="12001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200150" h="76200">
                <a:moveTo>
                  <a:pt x="1123950" y="0"/>
                </a:moveTo>
                <a:lnTo>
                  <a:pt x="1123950" y="76200"/>
                </a:lnTo>
                <a:lnTo>
                  <a:pt x="1187450" y="44450"/>
                </a:lnTo>
                <a:lnTo>
                  <a:pt x="1140206" y="44450"/>
                </a:lnTo>
                <a:lnTo>
                  <a:pt x="1143000" y="41655"/>
                </a:lnTo>
                <a:lnTo>
                  <a:pt x="1143000" y="34544"/>
                </a:lnTo>
                <a:lnTo>
                  <a:pt x="1140206" y="31750"/>
                </a:lnTo>
                <a:lnTo>
                  <a:pt x="1187450" y="31750"/>
                </a:lnTo>
                <a:lnTo>
                  <a:pt x="1123950" y="0"/>
                </a:lnTo>
                <a:close/>
              </a:path>
              <a:path w="1200150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200150" h="76200">
                <a:moveTo>
                  <a:pt x="112395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123950" y="44450"/>
                </a:lnTo>
                <a:lnTo>
                  <a:pt x="1123950" y="31750"/>
                </a:lnTo>
                <a:close/>
              </a:path>
              <a:path w="1200150" h="76200">
                <a:moveTo>
                  <a:pt x="1187450" y="31750"/>
                </a:moveTo>
                <a:lnTo>
                  <a:pt x="1140206" y="31750"/>
                </a:lnTo>
                <a:lnTo>
                  <a:pt x="1143000" y="34544"/>
                </a:lnTo>
                <a:lnTo>
                  <a:pt x="1143000" y="41655"/>
                </a:lnTo>
                <a:lnTo>
                  <a:pt x="1140206" y="44450"/>
                </a:lnTo>
                <a:lnTo>
                  <a:pt x="1187450" y="44450"/>
                </a:lnTo>
                <a:lnTo>
                  <a:pt x="1200150" y="38100"/>
                </a:lnTo>
                <a:lnTo>
                  <a:pt x="11874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013072" y="3151758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03475" y="1668525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03475" y="2549397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34283" y="3191382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92192" y="2720085"/>
            <a:ext cx="34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80</a:t>
            </a:r>
            <a:r>
              <a:rPr dirty="0" sz="900" spc="-15">
                <a:latin typeface="Times New Roman"/>
                <a:cs typeface="Times New Roman"/>
              </a:rPr>
              <a:t>kN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584700" y="1851659"/>
            <a:ext cx="76200" cy="600710"/>
          </a:xfrm>
          <a:custGeom>
            <a:avLst/>
            <a:gdLst/>
            <a:ahLst/>
            <a:cxnLst/>
            <a:rect l="l" t="t" r="r" b="b"/>
            <a:pathLst>
              <a:path w="76200" h="600710">
                <a:moveTo>
                  <a:pt x="31750" y="524509"/>
                </a:moveTo>
                <a:lnTo>
                  <a:pt x="0" y="524509"/>
                </a:lnTo>
                <a:lnTo>
                  <a:pt x="38100" y="600709"/>
                </a:lnTo>
                <a:lnTo>
                  <a:pt x="66675" y="543559"/>
                </a:lnTo>
                <a:lnTo>
                  <a:pt x="34544" y="543559"/>
                </a:lnTo>
                <a:lnTo>
                  <a:pt x="31750" y="540766"/>
                </a:lnTo>
                <a:lnTo>
                  <a:pt x="31750" y="524509"/>
                </a:lnTo>
                <a:close/>
              </a:path>
              <a:path w="76200" h="60071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540766"/>
                </a:lnTo>
                <a:lnTo>
                  <a:pt x="34544" y="543559"/>
                </a:lnTo>
                <a:lnTo>
                  <a:pt x="41655" y="543559"/>
                </a:lnTo>
                <a:lnTo>
                  <a:pt x="44450" y="54076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600710">
                <a:moveTo>
                  <a:pt x="76200" y="524509"/>
                </a:moveTo>
                <a:lnTo>
                  <a:pt x="44450" y="524509"/>
                </a:lnTo>
                <a:lnTo>
                  <a:pt x="44450" y="540766"/>
                </a:lnTo>
                <a:lnTo>
                  <a:pt x="41655" y="543559"/>
                </a:lnTo>
                <a:lnTo>
                  <a:pt x="66675" y="543559"/>
                </a:lnTo>
                <a:lnTo>
                  <a:pt x="76200" y="5245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701921" y="1830679"/>
            <a:ext cx="368935" cy="62611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760979" y="3267074"/>
            <a:ext cx="459105" cy="76200"/>
          </a:xfrm>
          <a:custGeom>
            <a:avLst/>
            <a:gdLst/>
            <a:ahLst/>
            <a:cxnLst/>
            <a:rect l="l" t="t" r="r" b="b"/>
            <a:pathLst>
              <a:path w="459105" h="76200">
                <a:moveTo>
                  <a:pt x="382905" y="0"/>
                </a:moveTo>
                <a:lnTo>
                  <a:pt x="382905" y="76200"/>
                </a:lnTo>
                <a:lnTo>
                  <a:pt x="446405" y="44450"/>
                </a:lnTo>
                <a:lnTo>
                  <a:pt x="399161" y="44450"/>
                </a:lnTo>
                <a:lnTo>
                  <a:pt x="401955" y="41655"/>
                </a:lnTo>
                <a:lnTo>
                  <a:pt x="401955" y="34543"/>
                </a:lnTo>
                <a:lnTo>
                  <a:pt x="399161" y="31750"/>
                </a:lnTo>
                <a:lnTo>
                  <a:pt x="446405" y="31750"/>
                </a:lnTo>
                <a:lnTo>
                  <a:pt x="382905" y="0"/>
                </a:lnTo>
                <a:close/>
              </a:path>
              <a:path w="459105" h="76200">
                <a:moveTo>
                  <a:pt x="382905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382905" y="44450"/>
                </a:lnTo>
                <a:lnTo>
                  <a:pt x="382905" y="31750"/>
                </a:lnTo>
                <a:close/>
              </a:path>
              <a:path w="459105" h="76200">
                <a:moveTo>
                  <a:pt x="446405" y="31750"/>
                </a:moveTo>
                <a:lnTo>
                  <a:pt x="399161" y="31750"/>
                </a:lnTo>
                <a:lnTo>
                  <a:pt x="401955" y="34543"/>
                </a:lnTo>
                <a:lnTo>
                  <a:pt x="401955" y="41655"/>
                </a:lnTo>
                <a:lnTo>
                  <a:pt x="399161" y="44450"/>
                </a:lnTo>
                <a:lnTo>
                  <a:pt x="446405" y="44450"/>
                </a:lnTo>
                <a:lnTo>
                  <a:pt x="459105" y="38100"/>
                </a:lnTo>
                <a:lnTo>
                  <a:pt x="44640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273554" y="3435222"/>
            <a:ext cx="9359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53.33+0.67P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767329" y="1518284"/>
            <a:ext cx="459105" cy="76200"/>
          </a:xfrm>
          <a:custGeom>
            <a:avLst/>
            <a:gdLst/>
            <a:ahLst/>
            <a:cxnLst/>
            <a:rect l="l" t="t" r="r" b="b"/>
            <a:pathLst>
              <a:path w="45910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459105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459105" h="76200">
                <a:moveTo>
                  <a:pt x="45631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456311" y="44450"/>
                </a:lnTo>
                <a:lnTo>
                  <a:pt x="459105" y="41655"/>
                </a:lnTo>
                <a:lnTo>
                  <a:pt x="459105" y="34544"/>
                </a:lnTo>
                <a:lnTo>
                  <a:pt x="45631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168398" y="1284477"/>
            <a:ext cx="9359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53.3</a:t>
            </a:r>
            <a:r>
              <a:rPr dirty="0" sz="1400" spc="-5">
                <a:latin typeface="Times New Roman"/>
                <a:cs typeface="Times New Roman"/>
              </a:rPr>
              <a:t>3+0.67P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58" name="object 58"/>
          <p:cNvSpPr txBox="1"/>
          <p:nvPr/>
        </p:nvSpPr>
        <p:spPr>
          <a:xfrm>
            <a:off x="3468354" y="2150737"/>
            <a:ext cx="222885" cy="6254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 sz="1400" spc="-5">
                <a:latin typeface="Times New Roman"/>
                <a:cs typeface="Times New Roman"/>
              </a:rPr>
              <a:t>40+0.5P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77895" y="2799333"/>
            <a:ext cx="999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-66.66-0.83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20566" y="1262227"/>
            <a:ext cx="957580" cy="653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655" marR="5080" indent="-21590">
              <a:lnSpc>
                <a:spcPct val="1471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  </a:t>
            </a:r>
            <a:r>
              <a:rPr dirty="0" sz="1400">
                <a:latin typeface="Times New Roman"/>
                <a:cs typeface="Times New Roman"/>
              </a:rPr>
              <a:t>66</a:t>
            </a:r>
            <a:r>
              <a:rPr dirty="0" sz="1400" spc="-2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6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+0</a:t>
            </a:r>
            <a:r>
              <a:rPr dirty="0" sz="1400" spc="-2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8</a:t>
            </a:r>
            <a:r>
              <a:rPr dirty="0" sz="1400" spc="-1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5572" y="5950584"/>
          <a:ext cx="4952365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685"/>
                <a:gridCol w="758825"/>
                <a:gridCol w="631189"/>
                <a:gridCol w="1138554"/>
                <a:gridCol w="713739"/>
                <a:gridCol w="792479"/>
              </a:tblGrid>
              <a:tr h="210312"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PORTION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ORIGIN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LIMIT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dM/dM'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M(M'=0)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0-10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(-2.5-0.1M')X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-0.1X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-2.5X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0-5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-X</a:t>
                      </a:r>
                      <a:r>
                        <a:rPr dirty="0" baseline="40123" sz="1350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40123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-X</a:t>
                      </a:r>
                      <a:r>
                        <a:rPr dirty="0" baseline="40123" sz="1350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40123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313941" y="720788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21053" y="6931532"/>
            <a:ext cx="6178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5765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1241" y="7186041"/>
            <a:ext cx="626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8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26945" y="720788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40051" y="7061072"/>
            <a:ext cx="99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4864" y="6916292"/>
            <a:ext cx="15392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79220" algn="l"/>
              </a:tabLst>
            </a:pPr>
            <a:r>
              <a:rPr dirty="0" sz="1000" spc="320">
                <a:latin typeface="Cambria Math"/>
                <a:cs typeface="Cambria Math"/>
              </a:rPr>
              <a:t> </a:t>
            </a:r>
            <a:r>
              <a:rPr dirty="0" sz="1000" spc="32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9332" y="7288148"/>
            <a:ext cx="14655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7922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9358" y="7061072"/>
            <a:ext cx="20193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7068692"/>
            <a:ext cx="32397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66495" algn="l"/>
                <a:tab pos="1534795" algn="l"/>
                <a:tab pos="2082800" algn="l"/>
                <a:tab pos="2743835" algn="l"/>
              </a:tabLst>
            </a:pP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	)	</a:t>
            </a: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62298" y="6931532"/>
            <a:ext cx="3263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9682" sz="2100" spc="405">
                <a:latin typeface="Cambria Math"/>
                <a:cs typeface="Cambria Math"/>
              </a:rPr>
              <a:t> </a:t>
            </a:r>
            <a:r>
              <a:rPr dirty="0" baseline="-39682" sz="2100" spc="-13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73551" y="7186041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77107" y="720788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9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800980" y="705345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06977" y="6916292"/>
            <a:ext cx="1250315" cy="549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27660">
              <a:lnSpc>
                <a:spcPts val="12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680"/>
              </a:lnSpc>
              <a:tabLst>
                <a:tab pos="475615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262255">
              <a:lnSpc>
                <a:spcPct val="100000"/>
              </a:lnSpc>
              <a:spcBef>
                <a:spcPts val="5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59704" y="6890994"/>
            <a:ext cx="22479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1590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72404" y="720788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342133" y="7480172"/>
            <a:ext cx="360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54733" y="7756906"/>
            <a:ext cx="1934210" cy="0"/>
          </a:xfrm>
          <a:custGeom>
            <a:avLst/>
            <a:gdLst/>
            <a:ahLst/>
            <a:cxnLst/>
            <a:rect l="l" t="t" r="r" b="b"/>
            <a:pathLst>
              <a:path w="1934210" h="0">
                <a:moveTo>
                  <a:pt x="0" y="0"/>
                </a:moveTo>
                <a:lnTo>
                  <a:pt x="193421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86607" y="7756906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359153" y="7735061"/>
            <a:ext cx="25133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52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 spc="112">
                <a:latin typeface="Cambria Math"/>
                <a:cs typeface="Cambria Math"/>
              </a:rPr>
              <a:t> </a:t>
            </a:r>
            <a:r>
              <a:rPr dirty="0" baseline="35714" sz="2100" spc="67">
                <a:latin typeface="Cambria Math"/>
                <a:cs typeface="Cambria Math"/>
              </a:rPr>
              <a:t>[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baseline="35714" sz="2100" spc="67">
                <a:latin typeface="Cambria Math"/>
                <a:cs typeface="Cambria Math"/>
              </a:rPr>
              <a:t>]</a:t>
            </a:r>
            <a:endParaRPr baseline="35714" sz="21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46703" y="787069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73907" y="7375016"/>
            <a:ext cx="441959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baseline="-33730" sz="2100" spc="989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46601" y="7616190"/>
            <a:ext cx="1554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 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10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114800" y="2371724"/>
            <a:ext cx="2543175" cy="114300"/>
          </a:xfrm>
          <a:custGeom>
            <a:avLst/>
            <a:gdLst/>
            <a:ahLst/>
            <a:cxnLst/>
            <a:rect l="l" t="t" r="r" b="b"/>
            <a:pathLst>
              <a:path w="2543175" h="114300">
                <a:moveTo>
                  <a:pt x="0" y="114300"/>
                </a:moveTo>
                <a:lnTo>
                  <a:pt x="2543175" y="114300"/>
                </a:lnTo>
                <a:lnTo>
                  <a:pt x="25431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14800" y="2371724"/>
            <a:ext cx="2543175" cy="114300"/>
          </a:xfrm>
          <a:custGeom>
            <a:avLst/>
            <a:gdLst/>
            <a:ahLst/>
            <a:cxnLst/>
            <a:rect l="l" t="t" r="r" b="b"/>
            <a:pathLst>
              <a:path w="2543175" h="114300">
                <a:moveTo>
                  <a:pt x="0" y="114300"/>
                </a:moveTo>
                <a:lnTo>
                  <a:pt x="2543175" y="114300"/>
                </a:lnTo>
                <a:lnTo>
                  <a:pt x="25431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910262" y="248126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43362" y="2481262"/>
            <a:ext cx="171450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895725" y="2657474"/>
            <a:ext cx="45720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895725" y="2657474"/>
            <a:ext cx="457200" cy="90805"/>
          </a:xfrm>
          <a:custGeom>
            <a:avLst/>
            <a:gdLst/>
            <a:ahLst/>
            <a:cxnLst/>
            <a:rect l="l" t="t" r="r" b="b"/>
            <a:pathLst>
              <a:path w="457200" h="90805">
                <a:moveTo>
                  <a:pt x="0" y="90804"/>
                </a:moveTo>
                <a:lnTo>
                  <a:pt x="457200" y="90804"/>
                </a:lnTo>
                <a:lnTo>
                  <a:pt x="457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743575" y="2657474"/>
            <a:ext cx="457200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743575" y="2657474"/>
            <a:ext cx="457200" cy="90805"/>
          </a:xfrm>
          <a:custGeom>
            <a:avLst/>
            <a:gdLst/>
            <a:ahLst/>
            <a:cxnLst/>
            <a:rect l="l" t="t" r="r" b="b"/>
            <a:pathLst>
              <a:path w="457200" h="90805">
                <a:moveTo>
                  <a:pt x="0" y="90804"/>
                </a:moveTo>
                <a:lnTo>
                  <a:pt x="457200" y="90804"/>
                </a:lnTo>
                <a:lnTo>
                  <a:pt x="457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24550" y="200342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076950" y="200342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229350" y="200342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381750" y="200342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534150" y="200342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619875" y="200342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962650" y="2009774"/>
            <a:ext cx="695325" cy="0"/>
          </a:xfrm>
          <a:custGeom>
            <a:avLst/>
            <a:gdLst/>
            <a:ahLst/>
            <a:cxnLst/>
            <a:rect l="l" t="t" r="r" b="b"/>
            <a:pathLst>
              <a:path w="695325" h="0">
                <a:moveTo>
                  <a:pt x="0" y="0"/>
                </a:moveTo>
                <a:lnTo>
                  <a:pt x="6953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860419" y="2355849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38366" y="2445766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75072" y="2598166"/>
            <a:ext cx="2946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10</a:t>
            </a:r>
            <a:r>
              <a:rPr dirty="0" baseline="40123" sz="1350">
                <a:latin typeface="Times New Roman"/>
                <a:cs typeface="Times New Roman"/>
              </a:rPr>
              <a:t>m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47053" y="2502154"/>
            <a:ext cx="338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14">
                <a:latin typeface="Times New Roman"/>
                <a:cs typeface="Times New Roman"/>
              </a:rPr>
              <a:t>B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baseline="40123" sz="1350">
                <a:latin typeface="Times New Roman"/>
                <a:cs typeface="Times New Roman"/>
              </a:rPr>
              <a:t>m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7736" y="362942"/>
            <a:ext cx="6709409" cy="160147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 marR="83820">
              <a:lnSpc>
                <a:spcPct val="114399"/>
              </a:lnSpc>
              <a:spcBef>
                <a:spcPts val="210"/>
              </a:spcBef>
            </a:pPr>
            <a:r>
              <a:rPr dirty="0" sz="1400" spc="-5">
                <a:latin typeface="Times New Roman"/>
                <a:cs typeface="Times New Roman"/>
              </a:rPr>
              <a:t>M'= external moments is applied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beam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frame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point that required to determine the  slope in the direction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ϴ</a:t>
            </a:r>
            <a:endParaRPr sz="1400">
              <a:latin typeface="Calibri"/>
              <a:cs typeface="Calibri"/>
            </a:endParaRPr>
          </a:p>
          <a:p>
            <a:pPr marL="29209" marR="31750">
              <a:lnSpc>
                <a:spcPct val="110000"/>
              </a:lnSpc>
              <a:spcBef>
                <a:spcPts val="1055"/>
              </a:spcBef>
            </a:pPr>
            <a:r>
              <a:rPr dirty="0" sz="1400" spc="-5">
                <a:latin typeface="Times New Roman"/>
                <a:cs typeface="Times New Roman"/>
              </a:rPr>
              <a:t>Example:- </a:t>
            </a:r>
            <a:r>
              <a:rPr dirty="0" sz="1400">
                <a:latin typeface="Times New Roman"/>
                <a:cs typeface="Times New Roman"/>
              </a:rPr>
              <a:t>use </a:t>
            </a:r>
            <a:r>
              <a:rPr dirty="0" sz="1400" spc="-5">
                <a:latin typeface="Times New Roman"/>
                <a:cs typeface="Times New Roman"/>
              </a:rPr>
              <a:t>the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least work and determine the slope </a:t>
            </a:r>
            <a:r>
              <a:rPr dirty="0" sz="1400">
                <a:latin typeface="Times New Roman"/>
                <a:cs typeface="Times New Roman"/>
              </a:rPr>
              <a:t>at B of </a:t>
            </a:r>
            <a:r>
              <a:rPr dirty="0" sz="1400" spc="-5">
                <a:latin typeface="Times New Roman"/>
                <a:cs typeface="Times New Roman"/>
              </a:rPr>
              <a:t>the steel  beam.E=200GPa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I=70(10)</a:t>
            </a:r>
            <a:r>
              <a:rPr dirty="0" baseline="40123" sz="1350" spc="-7">
                <a:latin typeface="Times New Roman"/>
                <a:cs typeface="Times New Roman"/>
              </a:rPr>
              <a:t>6</a:t>
            </a:r>
            <a:r>
              <a:rPr dirty="0" sz="1400" spc="-5">
                <a:latin typeface="Times New Roman"/>
                <a:cs typeface="Times New Roman"/>
              </a:rPr>
              <a:t>mm</a:t>
            </a:r>
            <a:r>
              <a:rPr dirty="0" baseline="40123" sz="1350" spc="-7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r" marR="543560">
              <a:lnSpc>
                <a:spcPts val="1175"/>
              </a:lnSpc>
            </a:pPr>
            <a:r>
              <a:rPr dirty="0" baseline="-25793" sz="2100" spc="7">
                <a:latin typeface="Times New Roman"/>
                <a:cs typeface="Times New Roman"/>
              </a:rPr>
              <a:t>2</a:t>
            </a:r>
            <a:r>
              <a:rPr dirty="0" sz="900" spc="-10">
                <a:latin typeface="Times New Roman"/>
                <a:cs typeface="Times New Roman"/>
              </a:rPr>
              <a:t>k</a:t>
            </a:r>
            <a:r>
              <a:rPr dirty="0" sz="900">
                <a:latin typeface="Times New Roman"/>
                <a:cs typeface="Times New Roman"/>
              </a:rPr>
              <a:t>N/m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390900" y="4077334"/>
            <a:ext cx="2543175" cy="114300"/>
          </a:xfrm>
          <a:custGeom>
            <a:avLst/>
            <a:gdLst/>
            <a:ahLst/>
            <a:cxnLst/>
            <a:rect l="l" t="t" r="r" b="b"/>
            <a:pathLst>
              <a:path w="2543175" h="114300">
                <a:moveTo>
                  <a:pt x="0" y="114300"/>
                </a:moveTo>
                <a:lnTo>
                  <a:pt x="2543175" y="114300"/>
                </a:lnTo>
                <a:lnTo>
                  <a:pt x="25431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390900" y="4077334"/>
            <a:ext cx="2543175" cy="114300"/>
          </a:xfrm>
          <a:custGeom>
            <a:avLst/>
            <a:gdLst/>
            <a:ahLst/>
            <a:cxnLst/>
            <a:rect l="l" t="t" r="r" b="b"/>
            <a:pathLst>
              <a:path w="2543175" h="114300">
                <a:moveTo>
                  <a:pt x="0" y="114300"/>
                </a:moveTo>
                <a:lnTo>
                  <a:pt x="2543175" y="114300"/>
                </a:lnTo>
                <a:lnTo>
                  <a:pt x="25431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86362" y="418687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319462" y="4186872"/>
            <a:ext cx="171450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171825" y="4363084"/>
            <a:ext cx="457200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171825" y="4363084"/>
            <a:ext cx="457200" cy="90805"/>
          </a:xfrm>
          <a:custGeom>
            <a:avLst/>
            <a:gdLst/>
            <a:ahLst/>
            <a:cxnLst/>
            <a:rect l="l" t="t" r="r" b="b"/>
            <a:pathLst>
              <a:path w="457200" h="90804">
                <a:moveTo>
                  <a:pt x="0" y="90804"/>
                </a:moveTo>
                <a:lnTo>
                  <a:pt x="457200" y="90804"/>
                </a:lnTo>
                <a:lnTo>
                  <a:pt x="457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019675" y="4363084"/>
            <a:ext cx="457200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019675" y="4363084"/>
            <a:ext cx="457200" cy="90805"/>
          </a:xfrm>
          <a:custGeom>
            <a:avLst/>
            <a:gdLst/>
            <a:ahLst/>
            <a:cxnLst/>
            <a:rect l="l" t="t" r="r" b="b"/>
            <a:pathLst>
              <a:path w="457200" h="90804">
                <a:moveTo>
                  <a:pt x="0" y="90804"/>
                </a:moveTo>
                <a:lnTo>
                  <a:pt x="457200" y="90804"/>
                </a:lnTo>
                <a:lnTo>
                  <a:pt x="457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200650" y="370903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353050" y="370903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505450" y="370903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657850" y="370903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810250" y="370903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895975" y="3709034"/>
            <a:ext cx="76200" cy="368300"/>
          </a:xfrm>
          <a:custGeom>
            <a:avLst/>
            <a:gdLst/>
            <a:ahLst/>
            <a:cxnLst/>
            <a:rect l="l" t="t" r="r" b="b"/>
            <a:pathLst>
              <a:path w="76200" h="368300">
                <a:moveTo>
                  <a:pt x="31750" y="292100"/>
                </a:moveTo>
                <a:lnTo>
                  <a:pt x="0" y="292100"/>
                </a:lnTo>
                <a:lnTo>
                  <a:pt x="38100" y="368300"/>
                </a:lnTo>
                <a:lnTo>
                  <a:pt x="66675" y="311150"/>
                </a:lnTo>
                <a:lnTo>
                  <a:pt x="34544" y="311150"/>
                </a:lnTo>
                <a:lnTo>
                  <a:pt x="31750" y="308355"/>
                </a:lnTo>
                <a:lnTo>
                  <a:pt x="31750" y="292100"/>
                </a:lnTo>
                <a:close/>
              </a:path>
              <a:path w="76200" h="36830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08355"/>
                </a:lnTo>
                <a:lnTo>
                  <a:pt x="34544" y="311150"/>
                </a:lnTo>
                <a:lnTo>
                  <a:pt x="41655" y="311150"/>
                </a:lnTo>
                <a:lnTo>
                  <a:pt x="44450" y="30835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68300">
                <a:moveTo>
                  <a:pt x="76200" y="292100"/>
                </a:moveTo>
                <a:lnTo>
                  <a:pt x="44450" y="292100"/>
                </a:lnTo>
                <a:lnTo>
                  <a:pt x="44450" y="308355"/>
                </a:lnTo>
                <a:lnTo>
                  <a:pt x="41655" y="311150"/>
                </a:lnTo>
                <a:lnTo>
                  <a:pt x="66675" y="311150"/>
                </a:lnTo>
                <a:lnTo>
                  <a:pt x="7620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238750" y="3715384"/>
            <a:ext cx="695325" cy="0"/>
          </a:xfrm>
          <a:custGeom>
            <a:avLst/>
            <a:gdLst/>
            <a:ahLst/>
            <a:cxnLst/>
            <a:rect l="l" t="t" r="r" b="b"/>
            <a:pathLst>
              <a:path w="695325" h="0">
                <a:moveTo>
                  <a:pt x="0" y="0"/>
                </a:moveTo>
                <a:lnTo>
                  <a:pt x="6953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3136519" y="4061586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014465" y="4151502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051172" y="4303902"/>
            <a:ext cx="2946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10</a:t>
            </a:r>
            <a:r>
              <a:rPr dirty="0" baseline="40123" sz="1350">
                <a:latin typeface="Times New Roman"/>
                <a:cs typeface="Times New Roman"/>
              </a:rPr>
              <a:t>m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22772" y="4207890"/>
            <a:ext cx="3390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20">
                <a:latin typeface="Times New Roman"/>
                <a:cs typeface="Times New Roman"/>
              </a:rPr>
              <a:t>B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baseline="40123" sz="1350">
                <a:latin typeface="Times New Roman"/>
                <a:cs typeface="Times New Roman"/>
              </a:rPr>
              <a:t>m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498972" y="3430650"/>
            <a:ext cx="375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2</a:t>
            </a:r>
            <a:r>
              <a:rPr dirty="0" sz="900" spc="-10">
                <a:latin typeface="Times New Roman"/>
                <a:cs typeface="Times New Roman"/>
              </a:rPr>
              <a:t>k</a:t>
            </a:r>
            <a:r>
              <a:rPr dirty="0" sz="900">
                <a:latin typeface="Times New Roman"/>
                <a:cs typeface="Times New Roman"/>
              </a:rPr>
              <a:t>N/m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537327" y="3590416"/>
            <a:ext cx="396875" cy="779780"/>
          </a:xfrm>
          <a:custGeom>
            <a:avLst/>
            <a:gdLst/>
            <a:ahLst/>
            <a:cxnLst/>
            <a:rect l="l" t="t" r="r" b="b"/>
            <a:pathLst>
              <a:path w="396875" h="779779">
                <a:moveTo>
                  <a:pt x="325394" y="28682"/>
                </a:moveTo>
                <a:lnTo>
                  <a:pt x="263017" y="59563"/>
                </a:lnTo>
                <a:lnTo>
                  <a:pt x="204724" y="90424"/>
                </a:lnTo>
                <a:lnTo>
                  <a:pt x="166624" y="112522"/>
                </a:lnTo>
                <a:lnTo>
                  <a:pt x="144652" y="126238"/>
                </a:lnTo>
                <a:lnTo>
                  <a:pt x="125349" y="137922"/>
                </a:lnTo>
                <a:lnTo>
                  <a:pt x="85089" y="163575"/>
                </a:lnTo>
                <a:lnTo>
                  <a:pt x="53975" y="194945"/>
                </a:lnTo>
                <a:lnTo>
                  <a:pt x="33782" y="233425"/>
                </a:lnTo>
                <a:lnTo>
                  <a:pt x="21462" y="273303"/>
                </a:lnTo>
                <a:lnTo>
                  <a:pt x="9398" y="335407"/>
                </a:lnTo>
                <a:lnTo>
                  <a:pt x="2286" y="398780"/>
                </a:lnTo>
                <a:lnTo>
                  <a:pt x="126" y="441451"/>
                </a:lnTo>
                <a:lnTo>
                  <a:pt x="0" y="476250"/>
                </a:lnTo>
                <a:lnTo>
                  <a:pt x="253" y="486537"/>
                </a:lnTo>
                <a:lnTo>
                  <a:pt x="5334" y="532892"/>
                </a:lnTo>
                <a:lnTo>
                  <a:pt x="21589" y="576326"/>
                </a:lnTo>
                <a:lnTo>
                  <a:pt x="46736" y="615315"/>
                </a:lnTo>
                <a:lnTo>
                  <a:pt x="73406" y="646557"/>
                </a:lnTo>
                <a:lnTo>
                  <a:pt x="117221" y="689610"/>
                </a:lnTo>
                <a:lnTo>
                  <a:pt x="167639" y="733425"/>
                </a:lnTo>
                <a:lnTo>
                  <a:pt x="221234" y="777621"/>
                </a:lnTo>
                <a:lnTo>
                  <a:pt x="224027" y="779780"/>
                </a:lnTo>
                <a:lnTo>
                  <a:pt x="227964" y="779399"/>
                </a:lnTo>
                <a:lnTo>
                  <a:pt x="230250" y="776732"/>
                </a:lnTo>
                <a:lnTo>
                  <a:pt x="232410" y="773938"/>
                </a:lnTo>
                <a:lnTo>
                  <a:pt x="232028" y="770001"/>
                </a:lnTo>
                <a:lnTo>
                  <a:pt x="202311" y="745744"/>
                </a:lnTo>
                <a:lnTo>
                  <a:pt x="175768" y="723646"/>
                </a:lnTo>
                <a:lnTo>
                  <a:pt x="125730" y="680085"/>
                </a:lnTo>
                <a:lnTo>
                  <a:pt x="92456" y="648208"/>
                </a:lnTo>
                <a:lnTo>
                  <a:pt x="64643" y="617474"/>
                </a:lnTo>
                <a:lnTo>
                  <a:pt x="37592" y="578866"/>
                </a:lnTo>
                <a:lnTo>
                  <a:pt x="17525" y="529463"/>
                </a:lnTo>
                <a:lnTo>
                  <a:pt x="12953" y="486028"/>
                </a:lnTo>
                <a:lnTo>
                  <a:pt x="12700" y="475869"/>
                </a:lnTo>
                <a:lnTo>
                  <a:pt x="12707" y="441451"/>
                </a:lnTo>
                <a:lnTo>
                  <a:pt x="14986" y="399669"/>
                </a:lnTo>
                <a:lnTo>
                  <a:pt x="22098" y="336931"/>
                </a:lnTo>
                <a:lnTo>
                  <a:pt x="30480" y="290702"/>
                </a:lnTo>
                <a:lnTo>
                  <a:pt x="41401" y="249555"/>
                </a:lnTo>
                <a:lnTo>
                  <a:pt x="59689" y="209423"/>
                </a:lnTo>
                <a:lnTo>
                  <a:pt x="93090" y="173355"/>
                </a:lnTo>
                <a:lnTo>
                  <a:pt x="131825" y="148844"/>
                </a:lnTo>
                <a:lnTo>
                  <a:pt x="141224" y="143256"/>
                </a:lnTo>
                <a:lnTo>
                  <a:pt x="173355" y="123317"/>
                </a:lnTo>
                <a:lnTo>
                  <a:pt x="210947" y="101473"/>
                </a:lnTo>
                <a:lnTo>
                  <a:pt x="268732" y="70866"/>
                </a:lnTo>
                <a:lnTo>
                  <a:pt x="330887" y="40048"/>
                </a:lnTo>
                <a:lnTo>
                  <a:pt x="325394" y="28682"/>
                </a:lnTo>
                <a:close/>
              </a:path>
              <a:path w="396875" h="779779">
                <a:moveTo>
                  <a:pt x="381058" y="21463"/>
                </a:moveTo>
                <a:lnTo>
                  <a:pt x="339978" y="21463"/>
                </a:lnTo>
                <a:lnTo>
                  <a:pt x="343662" y="22860"/>
                </a:lnTo>
                <a:lnTo>
                  <a:pt x="345313" y="26035"/>
                </a:lnTo>
                <a:lnTo>
                  <a:pt x="346837" y="29083"/>
                </a:lnTo>
                <a:lnTo>
                  <a:pt x="345439" y="32893"/>
                </a:lnTo>
                <a:lnTo>
                  <a:pt x="342392" y="34417"/>
                </a:lnTo>
                <a:lnTo>
                  <a:pt x="330887" y="40048"/>
                </a:lnTo>
                <a:lnTo>
                  <a:pt x="344677" y="68580"/>
                </a:lnTo>
                <a:lnTo>
                  <a:pt x="381058" y="21463"/>
                </a:lnTo>
                <a:close/>
              </a:path>
              <a:path w="396875" h="779779">
                <a:moveTo>
                  <a:pt x="339978" y="21463"/>
                </a:moveTo>
                <a:lnTo>
                  <a:pt x="336803" y="23114"/>
                </a:lnTo>
                <a:lnTo>
                  <a:pt x="325394" y="28682"/>
                </a:lnTo>
                <a:lnTo>
                  <a:pt x="330887" y="40048"/>
                </a:lnTo>
                <a:lnTo>
                  <a:pt x="342392" y="34417"/>
                </a:lnTo>
                <a:lnTo>
                  <a:pt x="345439" y="32893"/>
                </a:lnTo>
                <a:lnTo>
                  <a:pt x="346837" y="29083"/>
                </a:lnTo>
                <a:lnTo>
                  <a:pt x="345313" y="26035"/>
                </a:lnTo>
                <a:lnTo>
                  <a:pt x="343662" y="22860"/>
                </a:lnTo>
                <a:lnTo>
                  <a:pt x="339978" y="21463"/>
                </a:lnTo>
                <a:close/>
              </a:path>
              <a:path w="396875" h="779779">
                <a:moveTo>
                  <a:pt x="311531" y="0"/>
                </a:moveTo>
                <a:lnTo>
                  <a:pt x="325394" y="28682"/>
                </a:lnTo>
                <a:lnTo>
                  <a:pt x="336803" y="23114"/>
                </a:lnTo>
                <a:lnTo>
                  <a:pt x="339978" y="21463"/>
                </a:lnTo>
                <a:lnTo>
                  <a:pt x="381058" y="21463"/>
                </a:lnTo>
                <a:lnTo>
                  <a:pt x="396748" y="1143"/>
                </a:lnTo>
                <a:lnTo>
                  <a:pt x="311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14825" y="3681094"/>
            <a:ext cx="396875" cy="780415"/>
          </a:xfrm>
          <a:custGeom>
            <a:avLst/>
            <a:gdLst/>
            <a:ahLst/>
            <a:cxnLst/>
            <a:rect l="l" t="t" r="r" b="b"/>
            <a:pathLst>
              <a:path w="396875" h="780414">
                <a:moveTo>
                  <a:pt x="71367" y="28706"/>
                </a:moveTo>
                <a:lnTo>
                  <a:pt x="65846" y="40151"/>
                </a:lnTo>
                <a:lnTo>
                  <a:pt x="96774" y="55245"/>
                </a:lnTo>
                <a:lnTo>
                  <a:pt x="128015" y="70993"/>
                </a:lnTo>
                <a:lnTo>
                  <a:pt x="185927" y="101600"/>
                </a:lnTo>
                <a:lnTo>
                  <a:pt x="223392" y="123444"/>
                </a:lnTo>
                <a:lnTo>
                  <a:pt x="255524" y="143383"/>
                </a:lnTo>
                <a:lnTo>
                  <a:pt x="265049" y="149098"/>
                </a:lnTo>
                <a:lnTo>
                  <a:pt x="303657" y="173355"/>
                </a:lnTo>
                <a:lnTo>
                  <a:pt x="332104" y="202057"/>
                </a:lnTo>
                <a:lnTo>
                  <a:pt x="351027" y="237871"/>
                </a:lnTo>
                <a:lnTo>
                  <a:pt x="362965" y="276225"/>
                </a:lnTo>
                <a:lnTo>
                  <a:pt x="374650" y="337185"/>
                </a:lnTo>
                <a:lnTo>
                  <a:pt x="381762" y="399923"/>
                </a:lnTo>
                <a:lnTo>
                  <a:pt x="384040" y="441579"/>
                </a:lnTo>
                <a:lnTo>
                  <a:pt x="384038" y="476504"/>
                </a:lnTo>
                <a:lnTo>
                  <a:pt x="379222" y="529590"/>
                </a:lnTo>
                <a:lnTo>
                  <a:pt x="364109" y="570230"/>
                </a:lnTo>
                <a:lnTo>
                  <a:pt x="340105" y="607568"/>
                </a:lnTo>
                <a:lnTo>
                  <a:pt x="314198" y="637921"/>
                </a:lnTo>
                <a:lnTo>
                  <a:pt x="271017" y="680212"/>
                </a:lnTo>
                <a:lnTo>
                  <a:pt x="220979" y="723773"/>
                </a:lnTo>
                <a:lnTo>
                  <a:pt x="167386" y="767842"/>
                </a:lnTo>
                <a:lnTo>
                  <a:pt x="164719" y="770128"/>
                </a:lnTo>
                <a:lnTo>
                  <a:pt x="164337" y="774065"/>
                </a:lnTo>
                <a:lnTo>
                  <a:pt x="166497" y="776859"/>
                </a:lnTo>
                <a:lnTo>
                  <a:pt x="168783" y="779526"/>
                </a:lnTo>
                <a:lnTo>
                  <a:pt x="172720" y="779907"/>
                </a:lnTo>
                <a:lnTo>
                  <a:pt x="175513" y="777748"/>
                </a:lnTo>
                <a:lnTo>
                  <a:pt x="254888" y="711581"/>
                </a:lnTo>
                <a:lnTo>
                  <a:pt x="302513" y="668020"/>
                </a:lnTo>
                <a:lnTo>
                  <a:pt x="332994" y="636143"/>
                </a:lnTo>
                <a:lnTo>
                  <a:pt x="357504" y="605028"/>
                </a:lnTo>
                <a:lnTo>
                  <a:pt x="379602" y="567436"/>
                </a:lnTo>
                <a:lnTo>
                  <a:pt x="394462" y="515366"/>
                </a:lnTo>
                <a:lnTo>
                  <a:pt x="396748" y="476504"/>
                </a:lnTo>
                <a:lnTo>
                  <a:pt x="396875" y="454025"/>
                </a:lnTo>
                <a:lnTo>
                  <a:pt x="396621" y="441579"/>
                </a:lnTo>
                <a:lnTo>
                  <a:pt x="394462" y="398907"/>
                </a:lnTo>
                <a:lnTo>
                  <a:pt x="387350" y="335534"/>
                </a:lnTo>
                <a:lnTo>
                  <a:pt x="378713" y="288163"/>
                </a:lnTo>
                <a:lnTo>
                  <a:pt x="367411" y="245872"/>
                </a:lnTo>
                <a:lnTo>
                  <a:pt x="348107" y="203327"/>
                </a:lnTo>
                <a:lnTo>
                  <a:pt x="311785" y="163703"/>
                </a:lnTo>
                <a:lnTo>
                  <a:pt x="262000" y="132461"/>
                </a:lnTo>
                <a:lnTo>
                  <a:pt x="241426" y="119761"/>
                </a:lnTo>
                <a:lnTo>
                  <a:pt x="205359" y="98044"/>
                </a:lnTo>
                <a:lnTo>
                  <a:pt x="163829" y="75311"/>
                </a:lnTo>
                <a:lnTo>
                  <a:pt x="102488" y="43942"/>
                </a:lnTo>
                <a:lnTo>
                  <a:pt x="71367" y="28706"/>
                </a:lnTo>
                <a:close/>
              </a:path>
              <a:path w="396875" h="780414">
                <a:moveTo>
                  <a:pt x="85216" y="0"/>
                </a:moveTo>
                <a:lnTo>
                  <a:pt x="0" y="1270"/>
                </a:lnTo>
                <a:lnTo>
                  <a:pt x="52070" y="68707"/>
                </a:lnTo>
                <a:lnTo>
                  <a:pt x="65846" y="40151"/>
                </a:lnTo>
                <a:lnTo>
                  <a:pt x="54355" y="34544"/>
                </a:lnTo>
                <a:lnTo>
                  <a:pt x="51308" y="33020"/>
                </a:lnTo>
                <a:lnTo>
                  <a:pt x="49911" y="29210"/>
                </a:lnTo>
                <a:lnTo>
                  <a:pt x="51562" y="26035"/>
                </a:lnTo>
                <a:lnTo>
                  <a:pt x="53086" y="22860"/>
                </a:lnTo>
                <a:lnTo>
                  <a:pt x="56896" y="21590"/>
                </a:lnTo>
                <a:lnTo>
                  <a:pt x="74801" y="21590"/>
                </a:lnTo>
                <a:lnTo>
                  <a:pt x="85216" y="0"/>
                </a:lnTo>
                <a:close/>
              </a:path>
              <a:path w="396875" h="780414">
                <a:moveTo>
                  <a:pt x="56896" y="21590"/>
                </a:moveTo>
                <a:lnTo>
                  <a:pt x="53086" y="22860"/>
                </a:lnTo>
                <a:lnTo>
                  <a:pt x="51562" y="26035"/>
                </a:lnTo>
                <a:lnTo>
                  <a:pt x="49911" y="29210"/>
                </a:lnTo>
                <a:lnTo>
                  <a:pt x="51308" y="33020"/>
                </a:lnTo>
                <a:lnTo>
                  <a:pt x="54355" y="34544"/>
                </a:lnTo>
                <a:lnTo>
                  <a:pt x="65846" y="40151"/>
                </a:lnTo>
                <a:lnTo>
                  <a:pt x="71367" y="28706"/>
                </a:lnTo>
                <a:lnTo>
                  <a:pt x="59944" y="23114"/>
                </a:lnTo>
                <a:lnTo>
                  <a:pt x="56896" y="21590"/>
                </a:lnTo>
                <a:close/>
              </a:path>
              <a:path w="396875" h="780414">
                <a:moveTo>
                  <a:pt x="74801" y="21590"/>
                </a:moveTo>
                <a:lnTo>
                  <a:pt x="56896" y="21590"/>
                </a:lnTo>
                <a:lnTo>
                  <a:pt x="59944" y="23114"/>
                </a:lnTo>
                <a:lnTo>
                  <a:pt x="71367" y="28706"/>
                </a:lnTo>
                <a:lnTo>
                  <a:pt x="74801" y="21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479800" y="4006214"/>
            <a:ext cx="1225550" cy="76200"/>
          </a:xfrm>
          <a:custGeom>
            <a:avLst/>
            <a:gdLst/>
            <a:ahLst/>
            <a:cxnLst/>
            <a:rect l="l" t="t" r="r" b="b"/>
            <a:pathLst>
              <a:path w="1225550" h="76200">
                <a:moveTo>
                  <a:pt x="1149350" y="0"/>
                </a:moveTo>
                <a:lnTo>
                  <a:pt x="1149350" y="76200"/>
                </a:lnTo>
                <a:lnTo>
                  <a:pt x="1212850" y="44450"/>
                </a:lnTo>
                <a:lnTo>
                  <a:pt x="1165605" y="44450"/>
                </a:lnTo>
                <a:lnTo>
                  <a:pt x="1168400" y="41655"/>
                </a:lnTo>
                <a:lnTo>
                  <a:pt x="1168400" y="34544"/>
                </a:lnTo>
                <a:lnTo>
                  <a:pt x="1165605" y="31750"/>
                </a:lnTo>
                <a:lnTo>
                  <a:pt x="1212850" y="31750"/>
                </a:lnTo>
                <a:lnTo>
                  <a:pt x="1149350" y="0"/>
                </a:lnTo>
                <a:close/>
              </a:path>
              <a:path w="1225550" h="76200">
                <a:moveTo>
                  <a:pt x="11493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1149350" y="44450"/>
                </a:lnTo>
                <a:lnTo>
                  <a:pt x="1149350" y="31750"/>
                </a:lnTo>
                <a:close/>
              </a:path>
              <a:path w="1225550" h="76200">
                <a:moveTo>
                  <a:pt x="1212850" y="31750"/>
                </a:moveTo>
                <a:lnTo>
                  <a:pt x="1165605" y="31750"/>
                </a:lnTo>
                <a:lnTo>
                  <a:pt x="1168400" y="34544"/>
                </a:lnTo>
                <a:lnTo>
                  <a:pt x="1168400" y="41655"/>
                </a:lnTo>
                <a:lnTo>
                  <a:pt x="1165605" y="44450"/>
                </a:lnTo>
                <a:lnTo>
                  <a:pt x="1212850" y="44450"/>
                </a:lnTo>
                <a:lnTo>
                  <a:pt x="1225550" y="38100"/>
                </a:lnTo>
                <a:lnTo>
                  <a:pt x="12128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81650" y="4135119"/>
            <a:ext cx="0" cy="961390"/>
          </a:xfrm>
          <a:custGeom>
            <a:avLst/>
            <a:gdLst/>
            <a:ahLst/>
            <a:cxnLst/>
            <a:rect l="l" t="t" r="r" b="b"/>
            <a:pathLst>
              <a:path w="0" h="961389">
                <a:moveTo>
                  <a:pt x="0" y="0"/>
                </a:moveTo>
                <a:lnTo>
                  <a:pt x="0" y="96139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934075" y="4077334"/>
            <a:ext cx="0" cy="961390"/>
          </a:xfrm>
          <a:custGeom>
            <a:avLst/>
            <a:gdLst/>
            <a:ahLst/>
            <a:cxnLst/>
            <a:rect l="l" t="t" r="r" b="b"/>
            <a:pathLst>
              <a:path w="0" h="961389">
                <a:moveTo>
                  <a:pt x="0" y="0"/>
                </a:moveTo>
                <a:lnTo>
                  <a:pt x="0" y="9613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581650" y="4673345"/>
            <a:ext cx="359410" cy="76200"/>
          </a:xfrm>
          <a:custGeom>
            <a:avLst/>
            <a:gdLst/>
            <a:ahLst/>
            <a:cxnLst/>
            <a:rect l="l" t="t" r="r" b="b"/>
            <a:pathLst>
              <a:path w="359410" h="76200">
                <a:moveTo>
                  <a:pt x="74040" y="0"/>
                </a:moveTo>
                <a:lnTo>
                  <a:pt x="0" y="42163"/>
                </a:lnTo>
                <a:lnTo>
                  <a:pt x="78104" y="76073"/>
                </a:lnTo>
                <a:lnTo>
                  <a:pt x="76456" y="45212"/>
                </a:lnTo>
                <a:lnTo>
                  <a:pt x="60198" y="45212"/>
                </a:lnTo>
                <a:lnTo>
                  <a:pt x="57276" y="42545"/>
                </a:lnTo>
                <a:lnTo>
                  <a:pt x="57023" y="39115"/>
                </a:lnTo>
                <a:lnTo>
                  <a:pt x="56896" y="35560"/>
                </a:lnTo>
                <a:lnTo>
                  <a:pt x="59562" y="32638"/>
                </a:lnTo>
                <a:lnTo>
                  <a:pt x="63119" y="32385"/>
                </a:lnTo>
                <a:lnTo>
                  <a:pt x="75734" y="31702"/>
                </a:lnTo>
                <a:lnTo>
                  <a:pt x="74040" y="0"/>
                </a:lnTo>
                <a:close/>
              </a:path>
              <a:path w="359410" h="76200">
                <a:moveTo>
                  <a:pt x="75734" y="31702"/>
                </a:moveTo>
                <a:lnTo>
                  <a:pt x="63119" y="32385"/>
                </a:lnTo>
                <a:lnTo>
                  <a:pt x="59562" y="32638"/>
                </a:lnTo>
                <a:lnTo>
                  <a:pt x="56896" y="35560"/>
                </a:lnTo>
                <a:lnTo>
                  <a:pt x="57023" y="39115"/>
                </a:lnTo>
                <a:lnTo>
                  <a:pt x="57276" y="42545"/>
                </a:lnTo>
                <a:lnTo>
                  <a:pt x="60198" y="45212"/>
                </a:lnTo>
                <a:lnTo>
                  <a:pt x="63753" y="45085"/>
                </a:lnTo>
                <a:lnTo>
                  <a:pt x="76413" y="44400"/>
                </a:lnTo>
                <a:lnTo>
                  <a:pt x="75734" y="31702"/>
                </a:lnTo>
                <a:close/>
              </a:path>
              <a:path w="359410" h="76200">
                <a:moveTo>
                  <a:pt x="76413" y="44400"/>
                </a:moveTo>
                <a:lnTo>
                  <a:pt x="63753" y="45085"/>
                </a:lnTo>
                <a:lnTo>
                  <a:pt x="60198" y="45212"/>
                </a:lnTo>
                <a:lnTo>
                  <a:pt x="76456" y="45212"/>
                </a:lnTo>
                <a:lnTo>
                  <a:pt x="76413" y="44400"/>
                </a:lnTo>
                <a:close/>
              </a:path>
              <a:path w="359410" h="76200">
                <a:moveTo>
                  <a:pt x="355600" y="16637"/>
                </a:moveTo>
                <a:lnTo>
                  <a:pt x="352044" y="16763"/>
                </a:lnTo>
                <a:lnTo>
                  <a:pt x="75734" y="31702"/>
                </a:lnTo>
                <a:lnTo>
                  <a:pt x="76413" y="44400"/>
                </a:lnTo>
                <a:lnTo>
                  <a:pt x="352805" y="29463"/>
                </a:lnTo>
                <a:lnTo>
                  <a:pt x="356235" y="29210"/>
                </a:lnTo>
                <a:lnTo>
                  <a:pt x="358901" y="26288"/>
                </a:lnTo>
                <a:lnTo>
                  <a:pt x="358775" y="22733"/>
                </a:lnTo>
                <a:lnTo>
                  <a:pt x="358521" y="19303"/>
                </a:lnTo>
                <a:lnTo>
                  <a:pt x="355600" y="16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564763" y="3831462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949063" y="3808475"/>
            <a:ext cx="661035" cy="821055"/>
          </a:xfrm>
          <a:custGeom>
            <a:avLst/>
            <a:gdLst/>
            <a:ahLst/>
            <a:cxnLst/>
            <a:rect l="l" t="t" r="r" b="b"/>
            <a:pathLst>
              <a:path w="661035" h="821054">
                <a:moveTo>
                  <a:pt x="538607" y="745870"/>
                </a:moveTo>
                <a:lnTo>
                  <a:pt x="470662" y="797178"/>
                </a:lnTo>
                <a:lnTo>
                  <a:pt x="552576" y="820800"/>
                </a:lnTo>
                <a:lnTo>
                  <a:pt x="547344" y="792733"/>
                </a:lnTo>
                <a:lnTo>
                  <a:pt x="531240" y="792733"/>
                </a:lnTo>
                <a:lnTo>
                  <a:pt x="527812" y="790574"/>
                </a:lnTo>
                <a:lnTo>
                  <a:pt x="526034" y="783843"/>
                </a:lnTo>
                <a:lnTo>
                  <a:pt x="528192" y="780414"/>
                </a:lnTo>
                <a:lnTo>
                  <a:pt x="544287" y="776341"/>
                </a:lnTo>
                <a:lnTo>
                  <a:pt x="538607" y="745870"/>
                </a:lnTo>
                <a:close/>
              </a:path>
              <a:path w="661035" h="821054">
                <a:moveTo>
                  <a:pt x="544287" y="776341"/>
                </a:moveTo>
                <a:lnTo>
                  <a:pt x="528192" y="780414"/>
                </a:lnTo>
                <a:lnTo>
                  <a:pt x="526034" y="783843"/>
                </a:lnTo>
                <a:lnTo>
                  <a:pt x="526923" y="787145"/>
                </a:lnTo>
                <a:lnTo>
                  <a:pt x="527812" y="790574"/>
                </a:lnTo>
                <a:lnTo>
                  <a:pt x="531240" y="792733"/>
                </a:lnTo>
                <a:lnTo>
                  <a:pt x="546618" y="788841"/>
                </a:lnTo>
                <a:lnTo>
                  <a:pt x="544287" y="776341"/>
                </a:lnTo>
                <a:close/>
              </a:path>
              <a:path w="661035" h="821054">
                <a:moveTo>
                  <a:pt x="546618" y="788841"/>
                </a:moveTo>
                <a:lnTo>
                  <a:pt x="531240" y="792733"/>
                </a:lnTo>
                <a:lnTo>
                  <a:pt x="547344" y="792733"/>
                </a:lnTo>
                <a:lnTo>
                  <a:pt x="546618" y="788841"/>
                </a:lnTo>
                <a:close/>
              </a:path>
              <a:path w="661035" h="821054">
                <a:moveTo>
                  <a:pt x="583775" y="773810"/>
                </a:moveTo>
                <a:lnTo>
                  <a:pt x="554354" y="773810"/>
                </a:lnTo>
                <a:lnTo>
                  <a:pt x="553465" y="774064"/>
                </a:lnTo>
                <a:lnTo>
                  <a:pt x="544287" y="776341"/>
                </a:lnTo>
                <a:lnTo>
                  <a:pt x="546618" y="788841"/>
                </a:lnTo>
                <a:lnTo>
                  <a:pt x="557402" y="786129"/>
                </a:lnTo>
                <a:lnTo>
                  <a:pt x="557784" y="786129"/>
                </a:lnTo>
                <a:lnTo>
                  <a:pt x="558291" y="785875"/>
                </a:lnTo>
                <a:lnTo>
                  <a:pt x="569722" y="781176"/>
                </a:lnTo>
                <a:lnTo>
                  <a:pt x="580771" y="775715"/>
                </a:lnTo>
                <a:lnTo>
                  <a:pt x="583775" y="773810"/>
                </a:lnTo>
                <a:close/>
              </a:path>
              <a:path w="661035" h="821054">
                <a:moveTo>
                  <a:pt x="553674" y="773982"/>
                </a:moveTo>
                <a:lnTo>
                  <a:pt x="553344" y="774064"/>
                </a:lnTo>
                <a:lnTo>
                  <a:pt x="553674" y="773982"/>
                </a:lnTo>
                <a:close/>
              </a:path>
              <a:path w="661035" h="821054">
                <a:moveTo>
                  <a:pt x="554354" y="773810"/>
                </a:moveTo>
                <a:lnTo>
                  <a:pt x="553674" y="773982"/>
                </a:lnTo>
                <a:lnTo>
                  <a:pt x="553465" y="774064"/>
                </a:lnTo>
                <a:lnTo>
                  <a:pt x="554354" y="773810"/>
                </a:lnTo>
                <a:close/>
              </a:path>
              <a:path w="661035" h="821054">
                <a:moveTo>
                  <a:pt x="657678" y="113410"/>
                </a:moveTo>
                <a:lnTo>
                  <a:pt x="644778" y="113410"/>
                </a:lnTo>
                <a:lnTo>
                  <a:pt x="645033" y="114300"/>
                </a:lnTo>
                <a:lnTo>
                  <a:pt x="647191" y="126237"/>
                </a:lnTo>
                <a:lnTo>
                  <a:pt x="648127" y="138049"/>
                </a:lnTo>
                <a:lnTo>
                  <a:pt x="648170" y="143128"/>
                </a:lnTo>
                <a:lnTo>
                  <a:pt x="648069" y="153034"/>
                </a:lnTo>
                <a:lnTo>
                  <a:pt x="642365" y="198627"/>
                </a:lnTo>
                <a:lnTo>
                  <a:pt x="633222" y="250316"/>
                </a:lnTo>
                <a:lnTo>
                  <a:pt x="630554" y="268731"/>
                </a:lnTo>
                <a:lnTo>
                  <a:pt x="628269" y="287527"/>
                </a:lnTo>
                <a:lnTo>
                  <a:pt x="626872" y="306958"/>
                </a:lnTo>
                <a:lnTo>
                  <a:pt x="626237" y="326516"/>
                </a:lnTo>
                <a:lnTo>
                  <a:pt x="626489" y="347090"/>
                </a:lnTo>
                <a:lnTo>
                  <a:pt x="628629" y="395477"/>
                </a:lnTo>
                <a:lnTo>
                  <a:pt x="631571" y="444499"/>
                </a:lnTo>
                <a:lnTo>
                  <a:pt x="633349" y="471042"/>
                </a:lnTo>
                <a:lnTo>
                  <a:pt x="636270" y="524382"/>
                </a:lnTo>
                <a:lnTo>
                  <a:pt x="637286" y="550798"/>
                </a:lnTo>
                <a:lnTo>
                  <a:pt x="637921" y="576579"/>
                </a:lnTo>
                <a:lnTo>
                  <a:pt x="638048" y="601344"/>
                </a:lnTo>
                <a:lnTo>
                  <a:pt x="637539" y="624839"/>
                </a:lnTo>
                <a:lnTo>
                  <a:pt x="633857" y="667003"/>
                </a:lnTo>
                <a:lnTo>
                  <a:pt x="621284" y="713485"/>
                </a:lnTo>
                <a:lnTo>
                  <a:pt x="592454" y="752220"/>
                </a:lnTo>
                <a:lnTo>
                  <a:pt x="553674" y="773982"/>
                </a:lnTo>
                <a:lnTo>
                  <a:pt x="554354" y="773810"/>
                </a:lnTo>
                <a:lnTo>
                  <a:pt x="583775" y="773810"/>
                </a:lnTo>
                <a:lnTo>
                  <a:pt x="591185" y="769111"/>
                </a:lnTo>
                <a:lnTo>
                  <a:pt x="618871" y="742568"/>
                </a:lnTo>
                <a:lnTo>
                  <a:pt x="638683" y="703833"/>
                </a:lnTo>
                <a:lnTo>
                  <a:pt x="648842" y="647699"/>
                </a:lnTo>
                <a:lnTo>
                  <a:pt x="650748" y="601344"/>
                </a:lnTo>
                <a:lnTo>
                  <a:pt x="650621" y="576198"/>
                </a:lnTo>
                <a:lnTo>
                  <a:pt x="648970" y="523747"/>
                </a:lnTo>
                <a:lnTo>
                  <a:pt x="645922" y="470280"/>
                </a:lnTo>
                <a:lnTo>
                  <a:pt x="642620" y="417829"/>
                </a:lnTo>
                <a:lnTo>
                  <a:pt x="641223" y="392937"/>
                </a:lnTo>
                <a:lnTo>
                  <a:pt x="639973" y="369697"/>
                </a:lnTo>
                <a:lnTo>
                  <a:pt x="639190" y="347090"/>
                </a:lnTo>
                <a:lnTo>
                  <a:pt x="638947" y="326516"/>
                </a:lnTo>
                <a:lnTo>
                  <a:pt x="639445" y="307848"/>
                </a:lnTo>
                <a:lnTo>
                  <a:pt x="640841" y="289051"/>
                </a:lnTo>
                <a:lnTo>
                  <a:pt x="643127" y="270636"/>
                </a:lnTo>
                <a:lnTo>
                  <a:pt x="645795" y="252602"/>
                </a:lnTo>
                <a:lnTo>
                  <a:pt x="654874" y="200278"/>
                </a:lnTo>
                <a:lnTo>
                  <a:pt x="657478" y="184276"/>
                </a:lnTo>
                <a:lnTo>
                  <a:pt x="659511" y="168401"/>
                </a:lnTo>
                <a:lnTo>
                  <a:pt x="660781" y="153034"/>
                </a:lnTo>
                <a:lnTo>
                  <a:pt x="660781" y="138049"/>
                </a:lnTo>
                <a:lnTo>
                  <a:pt x="659638" y="123825"/>
                </a:lnTo>
                <a:lnTo>
                  <a:pt x="657678" y="113410"/>
                </a:lnTo>
                <a:close/>
              </a:path>
              <a:path w="661035" h="821054">
                <a:moveTo>
                  <a:pt x="355346" y="0"/>
                </a:moveTo>
                <a:lnTo>
                  <a:pt x="300227" y="3682"/>
                </a:lnTo>
                <a:lnTo>
                  <a:pt x="262382" y="10667"/>
                </a:lnTo>
                <a:lnTo>
                  <a:pt x="224282" y="20700"/>
                </a:lnTo>
                <a:lnTo>
                  <a:pt x="186944" y="33019"/>
                </a:lnTo>
                <a:lnTo>
                  <a:pt x="134874" y="54355"/>
                </a:lnTo>
                <a:lnTo>
                  <a:pt x="90424" y="77342"/>
                </a:lnTo>
                <a:lnTo>
                  <a:pt x="56769" y="100202"/>
                </a:lnTo>
                <a:lnTo>
                  <a:pt x="29590" y="134238"/>
                </a:lnTo>
                <a:lnTo>
                  <a:pt x="15239" y="180212"/>
                </a:lnTo>
                <a:lnTo>
                  <a:pt x="10160" y="216661"/>
                </a:lnTo>
                <a:lnTo>
                  <a:pt x="7238" y="234823"/>
                </a:lnTo>
                <a:lnTo>
                  <a:pt x="4063" y="253491"/>
                </a:lnTo>
                <a:lnTo>
                  <a:pt x="1777" y="272796"/>
                </a:lnTo>
                <a:lnTo>
                  <a:pt x="501" y="292861"/>
                </a:lnTo>
                <a:lnTo>
                  <a:pt x="0" y="312292"/>
                </a:lnTo>
                <a:lnTo>
                  <a:pt x="508" y="331724"/>
                </a:lnTo>
                <a:lnTo>
                  <a:pt x="7365" y="384936"/>
                </a:lnTo>
                <a:lnTo>
                  <a:pt x="24002" y="427227"/>
                </a:lnTo>
                <a:lnTo>
                  <a:pt x="48133" y="461898"/>
                </a:lnTo>
                <a:lnTo>
                  <a:pt x="72136" y="485520"/>
                </a:lnTo>
                <a:lnTo>
                  <a:pt x="77470" y="480948"/>
                </a:lnTo>
                <a:lnTo>
                  <a:pt x="77724" y="477011"/>
                </a:lnTo>
                <a:lnTo>
                  <a:pt x="57658" y="453643"/>
                </a:lnTo>
                <a:lnTo>
                  <a:pt x="49402" y="443102"/>
                </a:lnTo>
                <a:lnTo>
                  <a:pt x="28701" y="408558"/>
                </a:lnTo>
                <a:lnTo>
                  <a:pt x="16510" y="365886"/>
                </a:lnTo>
                <a:lnTo>
                  <a:pt x="12705" y="312292"/>
                </a:lnTo>
                <a:lnTo>
                  <a:pt x="13081" y="292861"/>
                </a:lnTo>
                <a:lnTo>
                  <a:pt x="14477" y="273684"/>
                </a:lnTo>
                <a:lnTo>
                  <a:pt x="16637" y="254888"/>
                </a:lnTo>
                <a:lnTo>
                  <a:pt x="22733" y="218821"/>
                </a:lnTo>
                <a:lnTo>
                  <a:pt x="25146" y="200278"/>
                </a:lnTo>
                <a:lnTo>
                  <a:pt x="34162" y="156082"/>
                </a:lnTo>
                <a:lnTo>
                  <a:pt x="57912" y="116585"/>
                </a:lnTo>
                <a:lnTo>
                  <a:pt x="97027" y="88264"/>
                </a:lnTo>
                <a:lnTo>
                  <a:pt x="140335" y="65785"/>
                </a:lnTo>
                <a:lnTo>
                  <a:pt x="191388" y="44830"/>
                </a:lnTo>
                <a:lnTo>
                  <a:pt x="228091" y="32765"/>
                </a:lnTo>
                <a:lnTo>
                  <a:pt x="265429" y="22986"/>
                </a:lnTo>
                <a:lnTo>
                  <a:pt x="320166" y="14097"/>
                </a:lnTo>
                <a:lnTo>
                  <a:pt x="355600" y="12700"/>
                </a:lnTo>
                <a:lnTo>
                  <a:pt x="490308" y="12700"/>
                </a:lnTo>
                <a:lnTo>
                  <a:pt x="481202" y="10922"/>
                </a:lnTo>
                <a:lnTo>
                  <a:pt x="437896" y="4825"/>
                </a:lnTo>
                <a:lnTo>
                  <a:pt x="395224" y="1142"/>
                </a:lnTo>
                <a:lnTo>
                  <a:pt x="374776" y="380"/>
                </a:lnTo>
                <a:lnTo>
                  <a:pt x="355346" y="0"/>
                </a:lnTo>
                <a:close/>
              </a:path>
              <a:path w="661035" h="821054">
                <a:moveTo>
                  <a:pt x="644850" y="113788"/>
                </a:moveTo>
                <a:lnTo>
                  <a:pt x="644946" y="114300"/>
                </a:lnTo>
                <a:lnTo>
                  <a:pt x="644850" y="113788"/>
                </a:lnTo>
                <a:close/>
              </a:path>
              <a:path w="661035" h="821054">
                <a:moveTo>
                  <a:pt x="644778" y="113410"/>
                </a:moveTo>
                <a:lnTo>
                  <a:pt x="644850" y="113788"/>
                </a:lnTo>
                <a:lnTo>
                  <a:pt x="645033" y="114300"/>
                </a:lnTo>
                <a:lnTo>
                  <a:pt x="644778" y="113410"/>
                </a:lnTo>
                <a:close/>
              </a:path>
              <a:path w="661035" h="821054">
                <a:moveTo>
                  <a:pt x="640714" y="102234"/>
                </a:moveTo>
                <a:lnTo>
                  <a:pt x="644850" y="113788"/>
                </a:lnTo>
                <a:lnTo>
                  <a:pt x="644778" y="113410"/>
                </a:lnTo>
                <a:lnTo>
                  <a:pt x="657678" y="113410"/>
                </a:lnTo>
                <a:lnTo>
                  <a:pt x="657098" y="110362"/>
                </a:lnTo>
                <a:lnTo>
                  <a:pt x="656971" y="110108"/>
                </a:lnTo>
                <a:lnTo>
                  <a:pt x="654547" y="103124"/>
                </a:lnTo>
                <a:lnTo>
                  <a:pt x="641223" y="103124"/>
                </a:lnTo>
                <a:lnTo>
                  <a:pt x="640714" y="102234"/>
                </a:lnTo>
                <a:close/>
              </a:path>
              <a:path w="661035" h="821054">
                <a:moveTo>
                  <a:pt x="490308" y="12700"/>
                </a:moveTo>
                <a:lnTo>
                  <a:pt x="355600" y="12700"/>
                </a:lnTo>
                <a:lnTo>
                  <a:pt x="374650" y="12953"/>
                </a:lnTo>
                <a:lnTo>
                  <a:pt x="394715" y="13842"/>
                </a:lnTo>
                <a:lnTo>
                  <a:pt x="436625" y="17525"/>
                </a:lnTo>
                <a:lnTo>
                  <a:pt x="479171" y="23494"/>
                </a:lnTo>
                <a:lnTo>
                  <a:pt x="520700" y="32257"/>
                </a:lnTo>
                <a:lnTo>
                  <a:pt x="559053" y="43433"/>
                </a:lnTo>
                <a:lnTo>
                  <a:pt x="606425" y="65404"/>
                </a:lnTo>
                <a:lnTo>
                  <a:pt x="635635" y="92582"/>
                </a:lnTo>
                <a:lnTo>
                  <a:pt x="641223" y="103124"/>
                </a:lnTo>
                <a:lnTo>
                  <a:pt x="654547" y="103124"/>
                </a:lnTo>
                <a:lnTo>
                  <a:pt x="631698" y="68579"/>
                </a:lnTo>
                <a:lnTo>
                  <a:pt x="597662" y="45974"/>
                </a:lnTo>
                <a:lnTo>
                  <a:pt x="543687" y="25273"/>
                </a:lnTo>
                <a:lnTo>
                  <a:pt x="502665" y="15112"/>
                </a:lnTo>
                <a:lnTo>
                  <a:pt x="490308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5261228" y="4575174"/>
            <a:ext cx="497840" cy="396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46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M'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460"/>
              </a:lnSpc>
            </a:pP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352800" y="4447539"/>
            <a:ext cx="76200" cy="648970"/>
          </a:xfrm>
          <a:custGeom>
            <a:avLst/>
            <a:gdLst/>
            <a:ahLst/>
            <a:cxnLst/>
            <a:rect l="l" t="t" r="r" b="b"/>
            <a:pathLst>
              <a:path w="76200" h="648970">
                <a:moveTo>
                  <a:pt x="31750" y="572770"/>
                </a:moveTo>
                <a:lnTo>
                  <a:pt x="0" y="572770"/>
                </a:lnTo>
                <a:lnTo>
                  <a:pt x="38100" y="648970"/>
                </a:lnTo>
                <a:lnTo>
                  <a:pt x="66675" y="591820"/>
                </a:lnTo>
                <a:lnTo>
                  <a:pt x="34544" y="591820"/>
                </a:lnTo>
                <a:lnTo>
                  <a:pt x="31750" y="589026"/>
                </a:lnTo>
                <a:lnTo>
                  <a:pt x="31750" y="572770"/>
                </a:lnTo>
                <a:close/>
              </a:path>
              <a:path w="76200" h="64897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589026"/>
                </a:lnTo>
                <a:lnTo>
                  <a:pt x="34544" y="591820"/>
                </a:lnTo>
                <a:lnTo>
                  <a:pt x="41655" y="591820"/>
                </a:lnTo>
                <a:lnTo>
                  <a:pt x="44450" y="58902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648970">
                <a:moveTo>
                  <a:pt x="76200" y="572770"/>
                </a:moveTo>
                <a:lnTo>
                  <a:pt x="44450" y="572770"/>
                </a:lnTo>
                <a:lnTo>
                  <a:pt x="44450" y="589026"/>
                </a:lnTo>
                <a:lnTo>
                  <a:pt x="41655" y="591820"/>
                </a:lnTo>
                <a:lnTo>
                  <a:pt x="66675" y="591820"/>
                </a:lnTo>
                <a:lnTo>
                  <a:pt x="76200" y="572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3136519" y="5113146"/>
            <a:ext cx="7613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2.5+0.1M'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153025" y="4510404"/>
            <a:ext cx="76200" cy="648970"/>
          </a:xfrm>
          <a:custGeom>
            <a:avLst/>
            <a:gdLst/>
            <a:ahLst/>
            <a:cxnLst/>
            <a:rect l="l" t="t" r="r" b="b"/>
            <a:pathLst>
              <a:path w="76200" h="648970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646176"/>
                </a:lnTo>
                <a:lnTo>
                  <a:pt x="34544" y="648969"/>
                </a:lnTo>
                <a:lnTo>
                  <a:pt x="41655" y="648969"/>
                </a:lnTo>
                <a:lnTo>
                  <a:pt x="44450" y="646176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64897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648970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4822316" y="5169534"/>
            <a:ext cx="850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12.5+0.1M'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83" name="object 8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65224" y="7444104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2524" y="7167753"/>
            <a:ext cx="596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37029" y="744410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76096" y="7152513"/>
            <a:ext cx="14204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37945" algn="l"/>
              </a:tabLst>
            </a:pPr>
            <a:r>
              <a:rPr dirty="0" sz="1000" spc="320">
                <a:latin typeface="Cambria Math"/>
                <a:cs typeface="Cambria Math"/>
              </a:rPr>
              <a:t> </a:t>
            </a:r>
            <a:r>
              <a:rPr dirty="0" sz="1000" spc="320">
                <a:latin typeface="Cambria Math"/>
                <a:cs typeface="Cambria Math"/>
              </a:rPr>
              <a:t>	</a:t>
            </a: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3010" y="7167753"/>
            <a:ext cx="2247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2286" y="7422260"/>
            <a:ext cx="22040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3380" algn="l"/>
                <a:tab pos="2012314" algn="l"/>
              </a:tabLst>
            </a:pP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75710" y="744410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820795" y="7152513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0564" y="7524368"/>
            <a:ext cx="30435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37945" algn="l"/>
                <a:tab pos="295719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24933" y="744410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0" y="7304913"/>
            <a:ext cx="48793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76325" algn="l"/>
                <a:tab pos="1443355" algn="l"/>
                <a:tab pos="3073400" algn="l"/>
                <a:tab pos="4733290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72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	)	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baseline="1984" sz="2100" spc="465">
                <a:latin typeface="Cambria Math"/>
                <a:cs typeface="Cambria Math"/>
              </a:rPr>
              <a:t>	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60">
                <a:latin typeface="Cambria Math"/>
                <a:cs typeface="Cambria Math"/>
              </a:rPr>
              <a:t> </a:t>
            </a:r>
            <a:r>
              <a:rPr dirty="0" baseline="30555" sz="1500" spc="6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12233" y="7167753"/>
            <a:ext cx="754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640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7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21377" y="7422260"/>
            <a:ext cx="757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672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59272" y="744410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6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961126" y="739482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17285" y="7303389"/>
            <a:ext cx="5232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]</a:t>
            </a:r>
            <a:r>
              <a:rPr dirty="0" baseline="30555" sz="1500" spc="480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07073" y="7167753"/>
            <a:ext cx="1574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266434" y="7444104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253734" y="7422260"/>
            <a:ext cx="557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5134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47433" y="744410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566154" y="7304913"/>
            <a:ext cx="3670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5115" algn="l"/>
              </a:tabLst>
            </a:pPr>
            <a:r>
              <a:rPr dirty="0" sz="1400" spc="45">
                <a:latin typeface="Cambria Math"/>
                <a:cs typeface="Cambria Math"/>
              </a:rPr>
              <a:t>[</a:t>
            </a:r>
            <a:r>
              <a:rPr dirty="0" sz="1400" spc="45">
                <a:latin typeface="Cambria Math"/>
                <a:cs typeface="Cambria Math"/>
              </a:rPr>
              <a:t>	</a:t>
            </a:r>
            <a:r>
              <a:rPr dirty="0" sz="1400" spc="45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07530" y="755827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34733" y="7062596"/>
            <a:ext cx="36766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33730" sz="2100" spc="989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baseline="-16666" sz="1500" spc="-97">
                <a:latin typeface="Cambria Math"/>
                <a:cs typeface="Cambria Math"/>
              </a:rPr>
              <a:t> </a:t>
            </a: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54733" y="798398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359153" y="7667091"/>
            <a:ext cx="807720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16510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 </a:t>
            </a:r>
            <a:r>
              <a:rPr dirty="0" baseline="37698" sz="2100" spc="-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baseline="37698" sz="2100" spc="1297">
                <a:latin typeface="Cambria Math"/>
                <a:cs typeface="Cambria Math"/>
              </a:rPr>
              <a:t> 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65224" y="9293097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73100" y="8646414"/>
            <a:ext cx="1760855" cy="532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4- </a:t>
            </a:r>
            <a:r>
              <a:rPr dirty="0" sz="1400" spc="-5">
                <a:latin typeface="Times New Roman"/>
                <a:cs typeface="Times New Roman"/>
              </a:rPr>
              <a:t>Composite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structures</a:t>
            </a:r>
            <a:endParaRPr sz="1400">
              <a:latin typeface="Times New Roman"/>
              <a:cs typeface="Times New Roman"/>
            </a:endParaRPr>
          </a:p>
          <a:p>
            <a:pPr marL="215265">
              <a:lnSpc>
                <a:spcPct val="100000"/>
              </a:lnSpc>
              <a:spcBef>
                <a:spcPts val="1110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0564" y="937331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52524" y="9016745"/>
            <a:ext cx="596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72286" y="9271203"/>
            <a:ext cx="565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3380" algn="l"/>
              </a:tabLst>
            </a:pP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637029" y="9293097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25902" y="9293097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44500" y="9153905"/>
            <a:ext cx="2402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325" algn="l"/>
                <a:tab pos="1434465" algn="l"/>
                <a:tab pos="2315845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72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	)	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75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13202" y="9016745"/>
            <a:ext cx="5213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22347" y="9271203"/>
            <a:ext cx="577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862707" y="9293097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612648" y="5897244"/>
          <a:ext cx="463423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685"/>
                <a:gridCol w="758825"/>
                <a:gridCol w="631189"/>
                <a:gridCol w="1001395"/>
                <a:gridCol w="622300"/>
                <a:gridCol w="702945"/>
              </a:tblGrid>
              <a:tr h="210312"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PORTION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ORIGIN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LIMIT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dM/dP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M(P=0)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0-L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PL+0.5wL</a:t>
                      </a:r>
                      <a:r>
                        <a:rPr dirty="0" baseline="40123" sz="1350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40123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000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0.5wL</a:t>
                      </a:r>
                      <a:r>
                        <a:rPr dirty="0" baseline="40123" sz="1350">
                          <a:latin typeface="Times New Roman"/>
                          <a:cs typeface="Times New Roman"/>
                        </a:rPr>
                        <a:t>2</a:t>
                      </a:r>
                      <a:endParaRPr baseline="40123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0-L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PX+0.5wX</a:t>
                      </a:r>
                      <a:r>
                        <a:rPr dirty="0" baseline="40123" sz="1350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40123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0.5wX</a:t>
                      </a:r>
                      <a:r>
                        <a:rPr dirty="0" baseline="40123" sz="1350">
                          <a:latin typeface="Times New Roman"/>
                          <a:cs typeface="Times New Roman"/>
                        </a:rPr>
                        <a:t>2</a:t>
                      </a:r>
                      <a:endParaRPr baseline="40123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2" name="object 42"/>
          <p:cNvSpPr/>
          <p:nvPr/>
        </p:nvSpPr>
        <p:spPr>
          <a:xfrm>
            <a:off x="4343400" y="1476374"/>
            <a:ext cx="0" cy="1276350"/>
          </a:xfrm>
          <a:custGeom>
            <a:avLst/>
            <a:gdLst/>
            <a:ahLst/>
            <a:cxnLst/>
            <a:rect l="l" t="t" r="r" b="b"/>
            <a:pathLst>
              <a:path w="0" h="1276350">
                <a:moveTo>
                  <a:pt x="0" y="0"/>
                </a:moveTo>
                <a:lnTo>
                  <a:pt x="0" y="127635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333875" y="2752724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 h="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610225" y="2466974"/>
            <a:ext cx="90804" cy="504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610225" y="2466974"/>
            <a:ext cx="90805" cy="504825"/>
          </a:xfrm>
          <a:custGeom>
            <a:avLst/>
            <a:gdLst/>
            <a:ahLst/>
            <a:cxnLst/>
            <a:rect l="l" t="t" r="r" b="b"/>
            <a:pathLst>
              <a:path w="90804" h="504825">
                <a:moveTo>
                  <a:pt x="0" y="504825"/>
                </a:moveTo>
                <a:lnTo>
                  <a:pt x="90804" y="504825"/>
                </a:lnTo>
                <a:lnTo>
                  <a:pt x="9080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946525" y="14382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946525" y="15906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946525" y="17430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946525" y="18954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46525" y="20478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946525" y="22002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46525" y="23526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46525" y="25050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46525" y="26574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52875" y="1476374"/>
            <a:ext cx="0" cy="1219200"/>
          </a:xfrm>
          <a:custGeom>
            <a:avLst/>
            <a:gdLst/>
            <a:ahLst/>
            <a:cxnLst/>
            <a:rect l="l" t="t" r="r" b="b"/>
            <a:pathLst>
              <a:path w="0"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832984" y="2726182"/>
            <a:ext cx="134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34050" y="2593594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174616" y="2697225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7736" y="362942"/>
            <a:ext cx="6709409" cy="177355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 marR="177165">
              <a:lnSpc>
                <a:spcPct val="11010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Example;- the L-shaped frame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made </a:t>
            </a:r>
            <a:r>
              <a:rPr dirty="0" sz="1400">
                <a:latin typeface="Times New Roman"/>
                <a:cs typeface="Times New Roman"/>
              </a:rPr>
              <a:t>from two </a:t>
            </a:r>
            <a:r>
              <a:rPr dirty="0" sz="1400" spc="-5">
                <a:latin typeface="Times New Roman"/>
                <a:cs typeface="Times New Roman"/>
              </a:rPr>
              <a:t>segments, each length </a:t>
            </a:r>
            <a:r>
              <a:rPr dirty="0" sz="1400">
                <a:latin typeface="Times New Roman"/>
                <a:cs typeface="Times New Roman"/>
              </a:rPr>
              <a:t>of L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flexural  </a:t>
            </a:r>
            <a:r>
              <a:rPr dirty="0" sz="1400" spc="-5">
                <a:latin typeface="Times New Roman"/>
                <a:cs typeface="Times New Roman"/>
              </a:rPr>
              <a:t>stiffness EI. Determine the horizontal deflection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point </a:t>
            </a:r>
            <a:r>
              <a:rPr dirty="0" sz="1400">
                <a:latin typeface="Times New Roman"/>
                <a:cs typeface="Times New Roman"/>
              </a:rPr>
              <a:t>C by </a:t>
            </a:r>
            <a:r>
              <a:rPr dirty="0" sz="1400" spc="-5">
                <a:latin typeface="Times New Roman"/>
                <a:cs typeface="Times New Roman"/>
              </a:rPr>
              <a:t>using castigliano's theorem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L="1004569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 marL="13970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18940" y="1998815"/>
            <a:ext cx="248285" cy="41655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80"/>
              </a:lnSpc>
            </a:pPr>
            <a:r>
              <a:rPr dirty="0" baseline="-25793" sz="2100" spc="7">
                <a:latin typeface="Times New Roman"/>
                <a:cs typeface="Times New Roman"/>
              </a:rPr>
              <a:t>w</a:t>
            </a:r>
            <a:r>
              <a:rPr dirty="0" sz="900" spc="5">
                <a:latin typeface="Times New Roman"/>
                <a:cs typeface="Times New Roman"/>
              </a:rPr>
              <a:t>k</a:t>
            </a:r>
            <a:r>
              <a:rPr dirty="0" sz="900">
                <a:latin typeface="Times New Roman"/>
                <a:cs typeface="Times New Roman"/>
              </a:rPr>
              <a:t>N/m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495800" y="3457574"/>
            <a:ext cx="0" cy="1276350"/>
          </a:xfrm>
          <a:custGeom>
            <a:avLst/>
            <a:gdLst/>
            <a:ahLst/>
            <a:cxnLst/>
            <a:rect l="l" t="t" r="r" b="b"/>
            <a:pathLst>
              <a:path w="0" h="1276350">
                <a:moveTo>
                  <a:pt x="0" y="0"/>
                </a:moveTo>
                <a:lnTo>
                  <a:pt x="0" y="1276349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486275" y="4733924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 h="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762625" y="4448174"/>
            <a:ext cx="90804" cy="504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762625" y="4448174"/>
            <a:ext cx="90805" cy="504825"/>
          </a:xfrm>
          <a:custGeom>
            <a:avLst/>
            <a:gdLst/>
            <a:ahLst/>
            <a:cxnLst/>
            <a:rect l="l" t="t" r="r" b="b"/>
            <a:pathLst>
              <a:path w="90804" h="504825">
                <a:moveTo>
                  <a:pt x="0" y="504825"/>
                </a:moveTo>
                <a:lnTo>
                  <a:pt x="90804" y="504825"/>
                </a:lnTo>
                <a:lnTo>
                  <a:pt x="9080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098925" y="34194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098925" y="35718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098925" y="37242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098925" y="38766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098925" y="40290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098925" y="41814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199"/>
                </a:lnTo>
                <a:lnTo>
                  <a:pt x="374650" y="44449"/>
                </a:lnTo>
                <a:lnTo>
                  <a:pt x="327405" y="44449"/>
                </a:lnTo>
                <a:lnTo>
                  <a:pt x="330200" y="41655"/>
                </a:lnTo>
                <a:lnTo>
                  <a:pt x="330200" y="34543"/>
                </a:lnTo>
                <a:lnTo>
                  <a:pt x="327405" y="31749"/>
                </a:lnTo>
                <a:lnTo>
                  <a:pt x="374650" y="31749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311150" y="44449"/>
                </a:lnTo>
                <a:lnTo>
                  <a:pt x="311150" y="31749"/>
                </a:lnTo>
                <a:close/>
              </a:path>
              <a:path w="387350" h="76200">
                <a:moveTo>
                  <a:pt x="374650" y="31749"/>
                </a:moveTo>
                <a:lnTo>
                  <a:pt x="327405" y="31749"/>
                </a:lnTo>
                <a:lnTo>
                  <a:pt x="330200" y="34543"/>
                </a:lnTo>
                <a:lnTo>
                  <a:pt x="330200" y="41655"/>
                </a:lnTo>
                <a:lnTo>
                  <a:pt x="327405" y="44449"/>
                </a:lnTo>
                <a:lnTo>
                  <a:pt x="374650" y="44449"/>
                </a:lnTo>
                <a:lnTo>
                  <a:pt x="387350" y="38099"/>
                </a:lnTo>
                <a:lnTo>
                  <a:pt x="3746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098925" y="43338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6"/>
                </a:lnTo>
                <a:lnTo>
                  <a:pt x="330200" y="34544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4"/>
                </a:lnTo>
                <a:lnTo>
                  <a:pt x="330200" y="41656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098925" y="44862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6"/>
                </a:lnTo>
                <a:lnTo>
                  <a:pt x="330200" y="34544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4"/>
                </a:lnTo>
                <a:lnTo>
                  <a:pt x="330200" y="41656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098925" y="4638674"/>
            <a:ext cx="387350" cy="76200"/>
          </a:xfrm>
          <a:custGeom>
            <a:avLst/>
            <a:gdLst/>
            <a:ahLst/>
            <a:cxnLst/>
            <a:rect l="l" t="t" r="r" b="b"/>
            <a:pathLst>
              <a:path w="387350" h="76200">
                <a:moveTo>
                  <a:pt x="311150" y="0"/>
                </a:moveTo>
                <a:lnTo>
                  <a:pt x="311150" y="76200"/>
                </a:lnTo>
                <a:lnTo>
                  <a:pt x="374650" y="44450"/>
                </a:lnTo>
                <a:lnTo>
                  <a:pt x="327405" y="44450"/>
                </a:lnTo>
                <a:lnTo>
                  <a:pt x="330200" y="41656"/>
                </a:lnTo>
                <a:lnTo>
                  <a:pt x="330200" y="34544"/>
                </a:lnTo>
                <a:lnTo>
                  <a:pt x="327405" y="31750"/>
                </a:lnTo>
                <a:lnTo>
                  <a:pt x="374650" y="31750"/>
                </a:lnTo>
                <a:lnTo>
                  <a:pt x="311150" y="0"/>
                </a:lnTo>
                <a:close/>
              </a:path>
              <a:path w="387350" h="76200">
                <a:moveTo>
                  <a:pt x="3111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311150" y="44450"/>
                </a:lnTo>
                <a:lnTo>
                  <a:pt x="311150" y="31750"/>
                </a:lnTo>
                <a:close/>
              </a:path>
              <a:path w="387350" h="76200">
                <a:moveTo>
                  <a:pt x="374650" y="31750"/>
                </a:moveTo>
                <a:lnTo>
                  <a:pt x="327405" y="31750"/>
                </a:lnTo>
                <a:lnTo>
                  <a:pt x="330200" y="34544"/>
                </a:lnTo>
                <a:lnTo>
                  <a:pt x="330200" y="41656"/>
                </a:lnTo>
                <a:lnTo>
                  <a:pt x="327405" y="44450"/>
                </a:lnTo>
                <a:lnTo>
                  <a:pt x="374650" y="44450"/>
                </a:lnTo>
                <a:lnTo>
                  <a:pt x="387350" y="38100"/>
                </a:lnTo>
                <a:lnTo>
                  <a:pt x="374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105275" y="3457574"/>
            <a:ext cx="0" cy="1219200"/>
          </a:xfrm>
          <a:custGeom>
            <a:avLst/>
            <a:gdLst/>
            <a:ahLst/>
            <a:cxnLst/>
            <a:rect l="l" t="t" r="r" b="b"/>
            <a:pathLst>
              <a:path w="0" h="1219200">
                <a:moveTo>
                  <a:pt x="0" y="0"/>
                </a:moveTo>
                <a:lnTo>
                  <a:pt x="0" y="12191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4566284" y="3878707"/>
            <a:ext cx="134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985384" y="4707762"/>
            <a:ext cx="134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27016" y="4678806"/>
            <a:ext cx="144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365116" y="3250819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871594" y="3980395"/>
            <a:ext cx="248285" cy="41655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80"/>
              </a:lnSpc>
            </a:pPr>
            <a:r>
              <a:rPr dirty="0" baseline="-25793" sz="2100" spc="7">
                <a:latin typeface="Times New Roman"/>
                <a:cs typeface="Times New Roman"/>
              </a:rPr>
              <a:t>w</a:t>
            </a:r>
            <a:r>
              <a:rPr dirty="0" sz="900" spc="5">
                <a:latin typeface="Times New Roman"/>
                <a:cs typeface="Times New Roman"/>
              </a:rPr>
              <a:t>k</a:t>
            </a:r>
            <a:r>
              <a:rPr dirty="0" sz="900">
                <a:latin typeface="Times New Roman"/>
                <a:cs typeface="Times New Roman"/>
              </a:rPr>
              <a:t>N/m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803650" y="3419474"/>
            <a:ext cx="682625" cy="76200"/>
          </a:xfrm>
          <a:custGeom>
            <a:avLst/>
            <a:gdLst/>
            <a:ahLst/>
            <a:cxnLst/>
            <a:rect l="l" t="t" r="r" b="b"/>
            <a:pathLst>
              <a:path w="682625" h="76200">
                <a:moveTo>
                  <a:pt x="606425" y="0"/>
                </a:moveTo>
                <a:lnTo>
                  <a:pt x="606425" y="76200"/>
                </a:lnTo>
                <a:lnTo>
                  <a:pt x="669925" y="44450"/>
                </a:lnTo>
                <a:lnTo>
                  <a:pt x="622680" y="44450"/>
                </a:lnTo>
                <a:lnTo>
                  <a:pt x="625475" y="41655"/>
                </a:lnTo>
                <a:lnTo>
                  <a:pt x="625475" y="34543"/>
                </a:lnTo>
                <a:lnTo>
                  <a:pt x="622680" y="31750"/>
                </a:lnTo>
                <a:lnTo>
                  <a:pt x="669925" y="31750"/>
                </a:lnTo>
                <a:lnTo>
                  <a:pt x="606425" y="0"/>
                </a:lnTo>
                <a:close/>
              </a:path>
              <a:path w="682625" h="76200">
                <a:moveTo>
                  <a:pt x="606425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606425" y="44450"/>
                </a:lnTo>
                <a:lnTo>
                  <a:pt x="606425" y="31750"/>
                </a:lnTo>
                <a:close/>
              </a:path>
              <a:path w="682625" h="76200">
                <a:moveTo>
                  <a:pt x="669925" y="31750"/>
                </a:moveTo>
                <a:lnTo>
                  <a:pt x="622680" y="31750"/>
                </a:lnTo>
                <a:lnTo>
                  <a:pt x="625475" y="34543"/>
                </a:lnTo>
                <a:lnTo>
                  <a:pt x="625475" y="41655"/>
                </a:lnTo>
                <a:lnTo>
                  <a:pt x="622680" y="44450"/>
                </a:lnTo>
                <a:lnTo>
                  <a:pt x="669925" y="44450"/>
                </a:lnTo>
                <a:lnTo>
                  <a:pt x="682625" y="38100"/>
                </a:lnTo>
                <a:lnTo>
                  <a:pt x="6699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3717163" y="3269107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853429" y="4695824"/>
            <a:ext cx="525145" cy="76200"/>
          </a:xfrm>
          <a:custGeom>
            <a:avLst/>
            <a:gdLst/>
            <a:ahLst/>
            <a:cxnLst/>
            <a:rect l="l" t="t" r="r" b="b"/>
            <a:pathLst>
              <a:path w="52514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2514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25145" h="76200">
                <a:moveTo>
                  <a:pt x="52235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22350" y="44450"/>
                </a:lnTo>
                <a:lnTo>
                  <a:pt x="525145" y="41656"/>
                </a:lnTo>
                <a:lnTo>
                  <a:pt x="525145" y="34544"/>
                </a:lnTo>
                <a:lnTo>
                  <a:pt x="5223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5886450" y="4450206"/>
            <a:ext cx="608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9682" sz="2100" spc="202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P+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679185" y="4293869"/>
            <a:ext cx="424815" cy="655320"/>
          </a:xfrm>
          <a:custGeom>
            <a:avLst/>
            <a:gdLst/>
            <a:ahLst/>
            <a:cxnLst/>
            <a:rect l="l" t="t" r="r" b="b"/>
            <a:pathLst>
              <a:path w="424814" h="655320">
                <a:moveTo>
                  <a:pt x="233032" y="48970"/>
                </a:moveTo>
                <a:lnTo>
                  <a:pt x="224080" y="58050"/>
                </a:lnTo>
                <a:lnTo>
                  <a:pt x="228726" y="62611"/>
                </a:lnTo>
                <a:lnTo>
                  <a:pt x="256793" y="91439"/>
                </a:lnTo>
                <a:lnTo>
                  <a:pt x="283337" y="120268"/>
                </a:lnTo>
                <a:lnTo>
                  <a:pt x="319150" y="162687"/>
                </a:lnTo>
                <a:lnTo>
                  <a:pt x="348361" y="204215"/>
                </a:lnTo>
                <a:lnTo>
                  <a:pt x="377063" y="258572"/>
                </a:lnTo>
                <a:lnTo>
                  <a:pt x="395731" y="297814"/>
                </a:lnTo>
                <a:lnTo>
                  <a:pt x="408431" y="335788"/>
                </a:lnTo>
                <a:lnTo>
                  <a:pt x="411861" y="360299"/>
                </a:lnTo>
                <a:lnTo>
                  <a:pt x="411479" y="372363"/>
                </a:lnTo>
                <a:lnTo>
                  <a:pt x="393191" y="421386"/>
                </a:lnTo>
                <a:lnTo>
                  <a:pt x="357124" y="459359"/>
                </a:lnTo>
                <a:lnTo>
                  <a:pt x="322325" y="485139"/>
                </a:lnTo>
                <a:lnTo>
                  <a:pt x="280288" y="511175"/>
                </a:lnTo>
                <a:lnTo>
                  <a:pt x="232283" y="537210"/>
                </a:lnTo>
                <a:lnTo>
                  <a:pt x="179450" y="563372"/>
                </a:lnTo>
                <a:lnTo>
                  <a:pt x="94106" y="602614"/>
                </a:lnTo>
                <a:lnTo>
                  <a:pt x="1524" y="643254"/>
                </a:lnTo>
                <a:lnTo>
                  <a:pt x="0" y="647064"/>
                </a:lnTo>
                <a:lnTo>
                  <a:pt x="2793" y="653414"/>
                </a:lnTo>
                <a:lnTo>
                  <a:pt x="6603" y="654938"/>
                </a:lnTo>
                <a:lnTo>
                  <a:pt x="99187" y="614299"/>
                </a:lnTo>
                <a:lnTo>
                  <a:pt x="157099" y="588010"/>
                </a:lnTo>
                <a:lnTo>
                  <a:pt x="211962" y="561848"/>
                </a:lnTo>
                <a:lnTo>
                  <a:pt x="262889" y="535431"/>
                </a:lnTo>
                <a:lnTo>
                  <a:pt x="308610" y="509142"/>
                </a:lnTo>
                <a:lnTo>
                  <a:pt x="348106" y="482726"/>
                </a:lnTo>
                <a:lnTo>
                  <a:pt x="379984" y="456056"/>
                </a:lnTo>
                <a:lnTo>
                  <a:pt x="411734" y="415289"/>
                </a:lnTo>
                <a:lnTo>
                  <a:pt x="424052" y="374268"/>
                </a:lnTo>
                <a:lnTo>
                  <a:pt x="424434" y="360552"/>
                </a:lnTo>
                <a:lnTo>
                  <a:pt x="423417" y="347090"/>
                </a:lnTo>
                <a:lnTo>
                  <a:pt x="412876" y="306577"/>
                </a:lnTo>
                <a:lnTo>
                  <a:pt x="388365" y="252984"/>
                </a:lnTo>
                <a:lnTo>
                  <a:pt x="367664" y="211962"/>
                </a:lnTo>
                <a:lnTo>
                  <a:pt x="340105" y="169290"/>
                </a:lnTo>
                <a:lnTo>
                  <a:pt x="305688" y="126364"/>
                </a:lnTo>
                <a:lnTo>
                  <a:pt x="266064" y="82803"/>
                </a:lnTo>
                <a:lnTo>
                  <a:pt x="237871" y="53721"/>
                </a:lnTo>
                <a:lnTo>
                  <a:pt x="233032" y="48970"/>
                </a:lnTo>
                <a:close/>
              </a:path>
              <a:path w="424814" h="655320">
                <a:moveTo>
                  <a:pt x="174243" y="0"/>
                </a:moveTo>
                <a:lnTo>
                  <a:pt x="201802" y="80644"/>
                </a:lnTo>
                <a:lnTo>
                  <a:pt x="224080" y="58050"/>
                </a:lnTo>
                <a:lnTo>
                  <a:pt x="215011" y="49149"/>
                </a:lnTo>
                <a:lnTo>
                  <a:pt x="212598" y="46609"/>
                </a:lnTo>
                <a:lnTo>
                  <a:pt x="212598" y="42672"/>
                </a:lnTo>
                <a:lnTo>
                  <a:pt x="217424" y="37591"/>
                </a:lnTo>
                <a:lnTo>
                  <a:pt x="244251" y="37591"/>
                </a:lnTo>
                <a:lnTo>
                  <a:pt x="255269" y="26415"/>
                </a:lnTo>
                <a:lnTo>
                  <a:pt x="174243" y="0"/>
                </a:lnTo>
                <a:close/>
              </a:path>
              <a:path w="424814" h="655320">
                <a:moveTo>
                  <a:pt x="221487" y="37591"/>
                </a:moveTo>
                <a:lnTo>
                  <a:pt x="217424" y="37591"/>
                </a:lnTo>
                <a:lnTo>
                  <a:pt x="212598" y="42672"/>
                </a:lnTo>
                <a:lnTo>
                  <a:pt x="212598" y="46609"/>
                </a:lnTo>
                <a:lnTo>
                  <a:pt x="215011" y="49149"/>
                </a:lnTo>
                <a:lnTo>
                  <a:pt x="224080" y="58050"/>
                </a:lnTo>
                <a:lnTo>
                  <a:pt x="233032" y="48970"/>
                </a:lnTo>
                <a:lnTo>
                  <a:pt x="224027" y="40131"/>
                </a:lnTo>
                <a:lnTo>
                  <a:pt x="221487" y="37591"/>
                </a:lnTo>
                <a:close/>
              </a:path>
              <a:path w="424814" h="655320">
                <a:moveTo>
                  <a:pt x="244251" y="37591"/>
                </a:moveTo>
                <a:lnTo>
                  <a:pt x="221487" y="37591"/>
                </a:lnTo>
                <a:lnTo>
                  <a:pt x="224027" y="40131"/>
                </a:lnTo>
                <a:lnTo>
                  <a:pt x="233032" y="48970"/>
                </a:lnTo>
                <a:lnTo>
                  <a:pt x="244251" y="375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5451728" y="3993007"/>
            <a:ext cx="851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+0.5w</a:t>
            </a:r>
            <a:r>
              <a:rPr dirty="0" sz="1400" spc="-5">
                <a:latin typeface="Times New Roman"/>
                <a:cs typeface="Times New Roman"/>
              </a:rPr>
              <a:t>L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944745" y="4293869"/>
            <a:ext cx="347345" cy="655320"/>
          </a:xfrm>
          <a:custGeom>
            <a:avLst/>
            <a:gdLst/>
            <a:ahLst/>
            <a:cxnLst/>
            <a:rect l="l" t="t" r="r" b="b"/>
            <a:pathLst>
              <a:path w="347345" h="655320">
                <a:moveTo>
                  <a:pt x="90513" y="58542"/>
                </a:moveTo>
                <a:lnTo>
                  <a:pt x="67817" y="91566"/>
                </a:lnTo>
                <a:lnTo>
                  <a:pt x="44957" y="128142"/>
                </a:lnTo>
                <a:lnTo>
                  <a:pt x="24510" y="166369"/>
                </a:lnTo>
                <a:lnTo>
                  <a:pt x="9016" y="204597"/>
                </a:lnTo>
                <a:lnTo>
                  <a:pt x="0" y="250825"/>
                </a:lnTo>
                <a:lnTo>
                  <a:pt x="0" y="259714"/>
                </a:lnTo>
                <a:lnTo>
                  <a:pt x="11049" y="312927"/>
                </a:lnTo>
                <a:lnTo>
                  <a:pt x="26288" y="349630"/>
                </a:lnTo>
                <a:lnTo>
                  <a:pt x="46481" y="386334"/>
                </a:lnTo>
                <a:lnTo>
                  <a:pt x="69595" y="422401"/>
                </a:lnTo>
                <a:lnTo>
                  <a:pt x="94614" y="456818"/>
                </a:lnTo>
                <a:lnTo>
                  <a:pt x="119506" y="488696"/>
                </a:lnTo>
                <a:lnTo>
                  <a:pt x="154050" y="529971"/>
                </a:lnTo>
                <a:lnTo>
                  <a:pt x="186435" y="563372"/>
                </a:lnTo>
                <a:lnTo>
                  <a:pt x="220217" y="590550"/>
                </a:lnTo>
                <a:lnTo>
                  <a:pt x="266445" y="619251"/>
                </a:lnTo>
                <a:lnTo>
                  <a:pt x="313563" y="642747"/>
                </a:lnTo>
                <a:lnTo>
                  <a:pt x="337057" y="653414"/>
                </a:lnTo>
                <a:lnTo>
                  <a:pt x="340232" y="654938"/>
                </a:lnTo>
                <a:lnTo>
                  <a:pt x="344042" y="653541"/>
                </a:lnTo>
                <a:lnTo>
                  <a:pt x="345439" y="650366"/>
                </a:lnTo>
                <a:lnTo>
                  <a:pt x="346963" y="647191"/>
                </a:lnTo>
                <a:lnTo>
                  <a:pt x="345566" y="643381"/>
                </a:lnTo>
                <a:lnTo>
                  <a:pt x="342391" y="641985"/>
                </a:lnTo>
                <a:lnTo>
                  <a:pt x="318896" y="631189"/>
                </a:lnTo>
                <a:lnTo>
                  <a:pt x="272414" y="607949"/>
                </a:lnTo>
                <a:lnTo>
                  <a:pt x="227202" y="580009"/>
                </a:lnTo>
                <a:lnTo>
                  <a:pt x="194690" y="553847"/>
                </a:lnTo>
                <a:lnTo>
                  <a:pt x="163449" y="521588"/>
                </a:lnTo>
                <a:lnTo>
                  <a:pt x="129412" y="480567"/>
                </a:lnTo>
                <a:lnTo>
                  <a:pt x="104647" y="449072"/>
                </a:lnTo>
                <a:lnTo>
                  <a:pt x="80009" y="415036"/>
                </a:lnTo>
                <a:lnTo>
                  <a:pt x="57276" y="379602"/>
                </a:lnTo>
                <a:lnTo>
                  <a:pt x="37591" y="343788"/>
                </a:lnTo>
                <a:lnTo>
                  <a:pt x="22859" y="308483"/>
                </a:lnTo>
                <a:lnTo>
                  <a:pt x="12819" y="259714"/>
                </a:lnTo>
                <a:lnTo>
                  <a:pt x="12700" y="250825"/>
                </a:lnTo>
                <a:lnTo>
                  <a:pt x="13334" y="242697"/>
                </a:lnTo>
                <a:lnTo>
                  <a:pt x="28066" y="189991"/>
                </a:lnTo>
                <a:lnTo>
                  <a:pt x="45592" y="152908"/>
                </a:lnTo>
                <a:lnTo>
                  <a:pt x="67055" y="116204"/>
                </a:lnTo>
                <a:lnTo>
                  <a:pt x="90042" y="81534"/>
                </a:lnTo>
                <a:lnTo>
                  <a:pt x="100931" y="65920"/>
                </a:lnTo>
                <a:lnTo>
                  <a:pt x="90513" y="58542"/>
                </a:lnTo>
                <a:close/>
              </a:path>
              <a:path w="347345" h="655320">
                <a:moveTo>
                  <a:pt x="132841" y="44576"/>
                </a:moveTo>
                <a:lnTo>
                  <a:pt x="103758" y="44576"/>
                </a:lnTo>
                <a:lnTo>
                  <a:pt x="106679" y="46609"/>
                </a:lnTo>
                <a:lnTo>
                  <a:pt x="109474" y="48640"/>
                </a:lnTo>
                <a:lnTo>
                  <a:pt x="110235" y="52577"/>
                </a:lnTo>
                <a:lnTo>
                  <a:pt x="100931" y="65920"/>
                </a:lnTo>
                <a:lnTo>
                  <a:pt x="126745" y="84200"/>
                </a:lnTo>
                <a:lnTo>
                  <a:pt x="132841" y="44576"/>
                </a:lnTo>
                <a:close/>
              </a:path>
              <a:path w="347345" h="655320">
                <a:moveTo>
                  <a:pt x="103758" y="44576"/>
                </a:moveTo>
                <a:lnTo>
                  <a:pt x="99821" y="45338"/>
                </a:lnTo>
                <a:lnTo>
                  <a:pt x="97789" y="48133"/>
                </a:lnTo>
                <a:lnTo>
                  <a:pt x="90513" y="58542"/>
                </a:lnTo>
                <a:lnTo>
                  <a:pt x="100931" y="65920"/>
                </a:lnTo>
                <a:lnTo>
                  <a:pt x="110235" y="52577"/>
                </a:lnTo>
                <a:lnTo>
                  <a:pt x="109474" y="48640"/>
                </a:lnTo>
                <a:lnTo>
                  <a:pt x="106679" y="46609"/>
                </a:lnTo>
                <a:lnTo>
                  <a:pt x="103758" y="44576"/>
                </a:lnTo>
                <a:close/>
              </a:path>
              <a:path w="347345" h="655320">
                <a:moveTo>
                  <a:pt x="139700" y="0"/>
                </a:moveTo>
                <a:lnTo>
                  <a:pt x="64515" y="40131"/>
                </a:lnTo>
                <a:lnTo>
                  <a:pt x="90513" y="58542"/>
                </a:lnTo>
                <a:lnTo>
                  <a:pt x="97789" y="48133"/>
                </a:lnTo>
                <a:lnTo>
                  <a:pt x="99821" y="45338"/>
                </a:lnTo>
                <a:lnTo>
                  <a:pt x="103758" y="44576"/>
                </a:lnTo>
                <a:lnTo>
                  <a:pt x="132841" y="44576"/>
                </a:lnTo>
                <a:lnTo>
                  <a:pt x="139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067300" y="4733924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805804" y="4733924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067300" y="5162549"/>
            <a:ext cx="738505" cy="76200"/>
          </a:xfrm>
          <a:custGeom>
            <a:avLst/>
            <a:gdLst/>
            <a:ahLst/>
            <a:cxnLst/>
            <a:rect l="l" t="t" r="r" b="b"/>
            <a:pathLst>
              <a:path w="73850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38504" h="76200">
                <a:moveTo>
                  <a:pt x="662304" y="0"/>
                </a:moveTo>
                <a:lnTo>
                  <a:pt x="662304" y="76200"/>
                </a:lnTo>
                <a:lnTo>
                  <a:pt x="725804" y="44450"/>
                </a:lnTo>
                <a:lnTo>
                  <a:pt x="678561" y="44450"/>
                </a:lnTo>
                <a:lnTo>
                  <a:pt x="681354" y="41656"/>
                </a:lnTo>
                <a:lnTo>
                  <a:pt x="681354" y="34544"/>
                </a:lnTo>
                <a:lnTo>
                  <a:pt x="678561" y="31750"/>
                </a:lnTo>
                <a:lnTo>
                  <a:pt x="725804" y="31750"/>
                </a:lnTo>
                <a:lnTo>
                  <a:pt x="662304" y="0"/>
                </a:lnTo>
                <a:close/>
              </a:path>
              <a:path w="738504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38504" h="76200">
                <a:moveTo>
                  <a:pt x="662304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62304" y="44450"/>
                </a:lnTo>
                <a:lnTo>
                  <a:pt x="662304" y="31750"/>
                </a:lnTo>
                <a:close/>
              </a:path>
              <a:path w="738504" h="76200">
                <a:moveTo>
                  <a:pt x="725804" y="31750"/>
                </a:moveTo>
                <a:lnTo>
                  <a:pt x="678561" y="31750"/>
                </a:lnTo>
                <a:lnTo>
                  <a:pt x="681354" y="34544"/>
                </a:lnTo>
                <a:lnTo>
                  <a:pt x="681354" y="41656"/>
                </a:lnTo>
                <a:lnTo>
                  <a:pt x="678561" y="44450"/>
                </a:lnTo>
                <a:lnTo>
                  <a:pt x="725804" y="44450"/>
                </a:lnTo>
                <a:lnTo>
                  <a:pt x="738504" y="38100"/>
                </a:lnTo>
                <a:lnTo>
                  <a:pt x="72580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5299328" y="5222874"/>
            <a:ext cx="154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888740" y="3755389"/>
            <a:ext cx="959485" cy="241300"/>
          </a:xfrm>
          <a:custGeom>
            <a:avLst/>
            <a:gdLst/>
            <a:ahLst/>
            <a:cxnLst/>
            <a:rect l="l" t="t" r="r" b="b"/>
            <a:pathLst>
              <a:path w="959485" h="241300">
                <a:moveTo>
                  <a:pt x="8762" y="0"/>
                </a:moveTo>
                <a:lnTo>
                  <a:pt x="1905" y="1777"/>
                </a:lnTo>
                <a:lnTo>
                  <a:pt x="0" y="5207"/>
                </a:lnTo>
                <a:lnTo>
                  <a:pt x="6604" y="30479"/>
                </a:lnTo>
                <a:lnTo>
                  <a:pt x="20700" y="73914"/>
                </a:lnTo>
                <a:lnTo>
                  <a:pt x="42290" y="114680"/>
                </a:lnTo>
                <a:lnTo>
                  <a:pt x="76073" y="150114"/>
                </a:lnTo>
                <a:lnTo>
                  <a:pt x="112140" y="171323"/>
                </a:lnTo>
                <a:lnTo>
                  <a:pt x="158114" y="187833"/>
                </a:lnTo>
                <a:lnTo>
                  <a:pt x="212089" y="200278"/>
                </a:lnTo>
                <a:lnTo>
                  <a:pt x="271399" y="209803"/>
                </a:lnTo>
                <a:lnTo>
                  <a:pt x="312800" y="214884"/>
                </a:lnTo>
                <a:lnTo>
                  <a:pt x="538734" y="236347"/>
                </a:lnTo>
                <a:lnTo>
                  <a:pt x="589534" y="239522"/>
                </a:lnTo>
                <a:lnTo>
                  <a:pt x="639699" y="240792"/>
                </a:lnTo>
                <a:lnTo>
                  <a:pt x="663956" y="240284"/>
                </a:lnTo>
                <a:lnTo>
                  <a:pt x="710184" y="236600"/>
                </a:lnTo>
                <a:lnTo>
                  <a:pt x="752094" y="228600"/>
                </a:lnTo>
                <a:lnTo>
                  <a:pt x="753693" y="228092"/>
                </a:lnTo>
                <a:lnTo>
                  <a:pt x="639826" y="228092"/>
                </a:lnTo>
                <a:lnTo>
                  <a:pt x="615314" y="227838"/>
                </a:lnTo>
                <a:lnTo>
                  <a:pt x="539750" y="223647"/>
                </a:lnTo>
                <a:lnTo>
                  <a:pt x="489965" y="219201"/>
                </a:lnTo>
                <a:lnTo>
                  <a:pt x="314325" y="202184"/>
                </a:lnTo>
                <a:lnTo>
                  <a:pt x="273304" y="197230"/>
                </a:lnTo>
                <a:lnTo>
                  <a:pt x="233680" y="191262"/>
                </a:lnTo>
                <a:lnTo>
                  <a:pt x="196214" y="184150"/>
                </a:lnTo>
                <a:lnTo>
                  <a:pt x="146176" y="170815"/>
                </a:lnTo>
                <a:lnTo>
                  <a:pt x="105410" y="153924"/>
                </a:lnTo>
                <a:lnTo>
                  <a:pt x="66929" y="124968"/>
                </a:lnTo>
                <a:lnTo>
                  <a:pt x="41783" y="89280"/>
                </a:lnTo>
                <a:lnTo>
                  <a:pt x="25273" y="48768"/>
                </a:lnTo>
                <a:lnTo>
                  <a:pt x="13048" y="5207"/>
                </a:lnTo>
                <a:lnTo>
                  <a:pt x="12192" y="1904"/>
                </a:lnTo>
                <a:lnTo>
                  <a:pt x="8762" y="0"/>
                </a:lnTo>
                <a:close/>
              </a:path>
              <a:path w="959485" h="241300">
                <a:moveTo>
                  <a:pt x="915395" y="69524"/>
                </a:moveTo>
                <a:lnTo>
                  <a:pt x="886840" y="113284"/>
                </a:lnTo>
                <a:lnTo>
                  <a:pt x="852932" y="153289"/>
                </a:lnTo>
                <a:lnTo>
                  <a:pt x="813688" y="186309"/>
                </a:lnTo>
                <a:lnTo>
                  <a:pt x="767080" y="210439"/>
                </a:lnTo>
                <a:lnTo>
                  <a:pt x="729742" y="220599"/>
                </a:lnTo>
                <a:lnTo>
                  <a:pt x="686815" y="226314"/>
                </a:lnTo>
                <a:lnTo>
                  <a:pt x="639826" y="228092"/>
                </a:lnTo>
                <a:lnTo>
                  <a:pt x="753693" y="228092"/>
                </a:lnTo>
                <a:lnTo>
                  <a:pt x="804799" y="206755"/>
                </a:lnTo>
                <a:lnTo>
                  <a:pt x="848740" y="174878"/>
                </a:lnTo>
                <a:lnTo>
                  <a:pt x="885698" y="135509"/>
                </a:lnTo>
                <a:lnTo>
                  <a:pt x="926409" y="75912"/>
                </a:lnTo>
                <a:lnTo>
                  <a:pt x="915395" y="69524"/>
                </a:lnTo>
                <a:close/>
              </a:path>
              <a:path w="959485" h="241300">
                <a:moveTo>
                  <a:pt x="956562" y="54737"/>
                </a:moveTo>
                <a:lnTo>
                  <a:pt x="928115" y="54737"/>
                </a:lnTo>
                <a:lnTo>
                  <a:pt x="931037" y="56642"/>
                </a:lnTo>
                <a:lnTo>
                  <a:pt x="934085" y="58420"/>
                </a:lnTo>
                <a:lnTo>
                  <a:pt x="934974" y="62357"/>
                </a:lnTo>
                <a:lnTo>
                  <a:pt x="933069" y="65277"/>
                </a:lnTo>
                <a:lnTo>
                  <a:pt x="926409" y="75912"/>
                </a:lnTo>
                <a:lnTo>
                  <a:pt x="954277" y="92075"/>
                </a:lnTo>
                <a:lnTo>
                  <a:pt x="956562" y="54737"/>
                </a:lnTo>
                <a:close/>
              </a:path>
              <a:path w="959485" h="241300">
                <a:moveTo>
                  <a:pt x="928115" y="54737"/>
                </a:moveTo>
                <a:lnTo>
                  <a:pt x="924179" y="55625"/>
                </a:lnTo>
                <a:lnTo>
                  <a:pt x="922274" y="58547"/>
                </a:lnTo>
                <a:lnTo>
                  <a:pt x="915395" y="69524"/>
                </a:lnTo>
                <a:lnTo>
                  <a:pt x="926409" y="75912"/>
                </a:lnTo>
                <a:lnTo>
                  <a:pt x="933069" y="65277"/>
                </a:lnTo>
                <a:lnTo>
                  <a:pt x="934974" y="62357"/>
                </a:lnTo>
                <a:lnTo>
                  <a:pt x="934085" y="58420"/>
                </a:lnTo>
                <a:lnTo>
                  <a:pt x="931037" y="56642"/>
                </a:lnTo>
                <a:lnTo>
                  <a:pt x="928115" y="54737"/>
                </a:lnTo>
                <a:close/>
              </a:path>
              <a:path w="959485" h="241300">
                <a:moveTo>
                  <a:pt x="959485" y="6985"/>
                </a:moveTo>
                <a:lnTo>
                  <a:pt x="888364" y="53848"/>
                </a:lnTo>
                <a:lnTo>
                  <a:pt x="915395" y="69524"/>
                </a:lnTo>
                <a:lnTo>
                  <a:pt x="922356" y="58420"/>
                </a:lnTo>
                <a:lnTo>
                  <a:pt x="924179" y="55625"/>
                </a:lnTo>
                <a:lnTo>
                  <a:pt x="928115" y="54737"/>
                </a:lnTo>
                <a:lnTo>
                  <a:pt x="956562" y="54737"/>
                </a:lnTo>
                <a:lnTo>
                  <a:pt x="959485" y="69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171825" y="3457574"/>
            <a:ext cx="1314450" cy="0"/>
          </a:xfrm>
          <a:custGeom>
            <a:avLst/>
            <a:gdLst/>
            <a:ahLst/>
            <a:cxnLst/>
            <a:rect l="l" t="t" r="r" b="b"/>
            <a:pathLst>
              <a:path w="1314450" h="0">
                <a:moveTo>
                  <a:pt x="13144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181350" y="3971924"/>
            <a:ext cx="1314450" cy="0"/>
          </a:xfrm>
          <a:custGeom>
            <a:avLst/>
            <a:gdLst/>
            <a:ahLst/>
            <a:cxnLst/>
            <a:rect l="l" t="t" r="r" b="b"/>
            <a:pathLst>
              <a:path w="1314450" h="0">
                <a:moveTo>
                  <a:pt x="13144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533775" y="3457574"/>
            <a:ext cx="76200" cy="514350"/>
          </a:xfrm>
          <a:custGeom>
            <a:avLst/>
            <a:gdLst/>
            <a:ahLst/>
            <a:cxnLst/>
            <a:rect l="l" t="t" r="r" b="b"/>
            <a:pathLst>
              <a:path w="76200" h="514350">
                <a:moveTo>
                  <a:pt x="31750" y="438150"/>
                </a:moveTo>
                <a:lnTo>
                  <a:pt x="0" y="438150"/>
                </a:lnTo>
                <a:lnTo>
                  <a:pt x="38100" y="514350"/>
                </a:lnTo>
                <a:lnTo>
                  <a:pt x="66675" y="457200"/>
                </a:lnTo>
                <a:lnTo>
                  <a:pt x="34544" y="457200"/>
                </a:lnTo>
                <a:lnTo>
                  <a:pt x="31750" y="454405"/>
                </a:lnTo>
                <a:lnTo>
                  <a:pt x="31750" y="438150"/>
                </a:lnTo>
                <a:close/>
              </a:path>
              <a:path w="76200" h="514350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454405"/>
                </a:lnTo>
                <a:lnTo>
                  <a:pt x="34544" y="457200"/>
                </a:lnTo>
                <a:lnTo>
                  <a:pt x="41655" y="457200"/>
                </a:lnTo>
                <a:lnTo>
                  <a:pt x="44450" y="454405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514350">
                <a:moveTo>
                  <a:pt x="76200" y="438150"/>
                </a:moveTo>
                <a:lnTo>
                  <a:pt x="44450" y="438150"/>
                </a:lnTo>
                <a:lnTo>
                  <a:pt x="44450" y="454405"/>
                </a:lnTo>
                <a:lnTo>
                  <a:pt x="41655" y="457200"/>
                </a:lnTo>
                <a:lnTo>
                  <a:pt x="66675" y="457200"/>
                </a:lnTo>
                <a:lnTo>
                  <a:pt x="76200" y="438150"/>
                </a:lnTo>
                <a:close/>
              </a:path>
              <a:path w="76200" h="5143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514350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3183763" y="3514470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97" name="object 9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188" y="427735"/>
            <a:ext cx="5862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THEORY OF STRUCTURES -------------------- DR. WISSAM D.</a:t>
            </a:r>
            <a:r>
              <a:rPr dirty="0" sz="1600" spc="70">
                <a:latin typeface="Cambria"/>
                <a:cs typeface="Cambria"/>
              </a:rPr>
              <a:t> </a:t>
            </a:r>
            <a:r>
              <a:rPr dirty="0" sz="1600" spc="-5">
                <a:latin typeface="Cambria"/>
                <a:cs typeface="Cambria"/>
              </a:rPr>
              <a:t>SALMAN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0436" y="70561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13941" y="1013459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24864" y="721867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9332" y="109397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26945" y="101345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17342" y="1013459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874268"/>
            <a:ext cx="25552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6495" algn="l"/>
                <a:tab pos="1524635" algn="l"/>
                <a:tab pos="2468245" algn="l"/>
              </a:tabLst>
            </a:pP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	)	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21053" y="737107"/>
            <a:ext cx="18656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765" algn="l"/>
                <a:tab pos="1326515" algn="l"/>
                <a:tab pos="1757680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01241" y="991869"/>
            <a:ext cx="1950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5720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8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15107" y="101345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90752" y="7210425"/>
            <a:ext cx="131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03452" y="748677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7556" y="733234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7346060"/>
            <a:ext cx="17481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24865" algn="l"/>
              </a:tabLst>
            </a:pP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4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85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71445" y="733234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62000" y="8044941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4" h="0">
                <a:moveTo>
                  <a:pt x="0" y="0"/>
                </a:moveTo>
                <a:lnTo>
                  <a:pt x="2959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44500" y="7904226"/>
            <a:ext cx="2396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 </a:t>
            </a:r>
            <a:r>
              <a:rPr dirty="0" baseline="41666" sz="2100" spc="-1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62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8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4500" y="7913979"/>
            <a:ext cx="1933575" cy="671830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366395">
              <a:lnSpc>
                <a:spcPct val="100000"/>
              </a:lnSpc>
              <a:spcBef>
                <a:spcPts val="96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>
                <a:latin typeface="Times New Roman"/>
                <a:cs typeface="Times New Roman"/>
              </a:rPr>
              <a:t>1-FOR </a:t>
            </a:r>
            <a:r>
              <a:rPr dirty="0" sz="1400" spc="-5">
                <a:latin typeface="Times New Roman"/>
                <a:cs typeface="Times New Roman"/>
              </a:rPr>
              <a:t>TRUSS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MEMBER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385572" y="8738361"/>
          <a:ext cx="4589780" cy="44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140"/>
                <a:gridCol w="967105"/>
                <a:gridCol w="731519"/>
                <a:gridCol w="763269"/>
                <a:gridCol w="246379"/>
                <a:gridCol w="1130300"/>
              </a:tblGrid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N/</a:t>
                      </a:r>
                      <a:r>
                        <a:rPr dirty="0" sz="14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M'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N(M'=0)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N(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N/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M')L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DC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16.67+M'/3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1/3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16.67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11.11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6" name="object 26"/>
          <p:cNvSpPr/>
          <p:nvPr/>
        </p:nvSpPr>
        <p:spPr>
          <a:xfrm>
            <a:off x="3905250" y="3286124"/>
            <a:ext cx="2333625" cy="90805"/>
          </a:xfrm>
          <a:custGeom>
            <a:avLst/>
            <a:gdLst/>
            <a:ahLst/>
            <a:cxnLst/>
            <a:rect l="l" t="t" r="r" b="b"/>
            <a:pathLst>
              <a:path w="2333625" h="90804">
                <a:moveTo>
                  <a:pt x="0" y="90804"/>
                </a:moveTo>
                <a:lnTo>
                  <a:pt x="2333625" y="90804"/>
                </a:lnTo>
                <a:lnTo>
                  <a:pt x="2333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05250" y="3286124"/>
            <a:ext cx="2333625" cy="90805"/>
          </a:xfrm>
          <a:custGeom>
            <a:avLst/>
            <a:gdLst/>
            <a:ahLst/>
            <a:cxnLst/>
            <a:rect l="l" t="t" r="r" b="b"/>
            <a:pathLst>
              <a:path w="2333625" h="90804">
                <a:moveTo>
                  <a:pt x="0" y="90804"/>
                </a:moveTo>
                <a:lnTo>
                  <a:pt x="2333625" y="90804"/>
                </a:lnTo>
                <a:lnTo>
                  <a:pt x="2333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95712" y="3372167"/>
            <a:ext cx="238125" cy="238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90925" y="3600449"/>
            <a:ext cx="70485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90925" y="3600449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153025" y="2433954"/>
            <a:ext cx="0" cy="852169"/>
          </a:xfrm>
          <a:custGeom>
            <a:avLst/>
            <a:gdLst/>
            <a:ahLst/>
            <a:cxnLst/>
            <a:rect l="l" t="t" r="r" b="b"/>
            <a:pathLst>
              <a:path w="0" h="852170">
                <a:moveTo>
                  <a:pt x="0" y="0"/>
                </a:moveTo>
                <a:lnTo>
                  <a:pt x="0" y="852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105082" y="3186112"/>
            <a:ext cx="100329" cy="100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33962" y="2172017"/>
            <a:ext cx="238125" cy="285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43450" y="2085974"/>
            <a:ext cx="704850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43450" y="2085974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5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181725" y="2875279"/>
            <a:ext cx="76200" cy="406400"/>
          </a:xfrm>
          <a:custGeom>
            <a:avLst/>
            <a:gdLst/>
            <a:ahLst/>
            <a:cxnLst/>
            <a:rect l="l" t="t" r="r" b="b"/>
            <a:pathLst>
              <a:path w="76200" h="406400">
                <a:moveTo>
                  <a:pt x="31750" y="330200"/>
                </a:moveTo>
                <a:lnTo>
                  <a:pt x="0" y="330200"/>
                </a:lnTo>
                <a:lnTo>
                  <a:pt x="38100" y="406400"/>
                </a:lnTo>
                <a:lnTo>
                  <a:pt x="66675" y="349250"/>
                </a:lnTo>
                <a:lnTo>
                  <a:pt x="34544" y="349250"/>
                </a:lnTo>
                <a:lnTo>
                  <a:pt x="31750" y="346455"/>
                </a:lnTo>
                <a:lnTo>
                  <a:pt x="31750" y="330200"/>
                </a:lnTo>
                <a:close/>
              </a:path>
              <a:path w="76200" h="40640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46455"/>
                </a:lnTo>
                <a:lnTo>
                  <a:pt x="34544" y="349250"/>
                </a:lnTo>
                <a:lnTo>
                  <a:pt x="41655" y="349250"/>
                </a:lnTo>
                <a:lnTo>
                  <a:pt x="44450" y="34645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406400">
                <a:moveTo>
                  <a:pt x="76200" y="330200"/>
                </a:moveTo>
                <a:lnTo>
                  <a:pt x="44450" y="330200"/>
                </a:lnTo>
                <a:lnTo>
                  <a:pt x="44450" y="346455"/>
                </a:lnTo>
                <a:lnTo>
                  <a:pt x="41655" y="349250"/>
                </a:lnTo>
                <a:lnTo>
                  <a:pt x="66675" y="349250"/>
                </a:lnTo>
                <a:lnTo>
                  <a:pt x="76200" y="330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05250" y="3733799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53025" y="3733799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238875" y="3733799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669919" y="3122802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56428" y="3050794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4500" y="1344523"/>
            <a:ext cx="6623684" cy="1090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Example:- </a:t>
            </a:r>
            <a:r>
              <a:rPr dirty="0" sz="1400">
                <a:latin typeface="Times New Roman"/>
                <a:cs typeface="Times New Roman"/>
              </a:rPr>
              <a:t>beam </a:t>
            </a:r>
            <a:r>
              <a:rPr dirty="0" sz="1400" spc="-5">
                <a:latin typeface="Times New Roman"/>
                <a:cs typeface="Times New Roman"/>
              </a:rPr>
              <a:t>AB </a:t>
            </a:r>
            <a:r>
              <a:rPr dirty="0" sz="1400">
                <a:latin typeface="Times New Roman"/>
                <a:cs typeface="Times New Roman"/>
              </a:rPr>
              <a:t>has a </a:t>
            </a:r>
            <a:r>
              <a:rPr dirty="0" sz="1400" spc="-5">
                <a:latin typeface="Times New Roman"/>
                <a:cs typeface="Times New Roman"/>
              </a:rPr>
              <a:t>square cross section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100mm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100mm. </a:t>
            </a:r>
            <a:r>
              <a:rPr dirty="0" sz="1400">
                <a:latin typeface="Times New Roman"/>
                <a:cs typeface="Times New Roman"/>
              </a:rPr>
              <a:t>bar CD has a </a:t>
            </a:r>
            <a:r>
              <a:rPr dirty="0" sz="1400" spc="-5">
                <a:latin typeface="Times New Roman"/>
                <a:cs typeface="Times New Roman"/>
              </a:rPr>
              <a:t>diameter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10mm. </a:t>
            </a:r>
            <a:r>
              <a:rPr dirty="0" sz="1400">
                <a:latin typeface="Times New Roman"/>
                <a:cs typeface="Times New Roman"/>
              </a:rPr>
              <a:t>if both </a:t>
            </a:r>
            <a:r>
              <a:rPr dirty="0" sz="1400" spc="-10">
                <a:latin typeface="Times New Roman"/>
                <a:cs typeface="Times New Roman"/>
              </a:rPr>
              <a:t>members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made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steel, determine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slope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 due </a:t>
            </a:r>
            <a:r>
              <a:rPr dirty="0" sz="1400" spc="-5">
                <a:latin typeface="Times New Roman"/>
                <a:cs typeface="Times New Roman"/>
              </a:rPr>
              <a:t>to the loading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10kN.E=200GPa</a:t>
            </a:r>
            <a:endParaRPr sz="1400">
              <a:latin typeface="Times New Roman"/>
              <a:cs typeface="Times New Roman"/>
            </a:endParaRPr>
          </a:p>
          <a:p>
            <a:pPr algn="r" marR="1445895">
              <a:lnSpc>
                <a:spcPct val="100000"/>
              </a:lnSpc>
              <a:spcBef>
                <a:spcPts val="1160"/>
              </a:spcBef>
              <a:tabLst>
                <a:tab pos="307340" algn="l"/>
                <a:tab pos="720090" algn="l"/>
              </a:tabLst>
            </a:pP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75653" y="3206622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23609" y="2557018"/>
            <a:ext cx="34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10</a:t>
            </a:r>
            <a:r>
              <a:rPr dirty="0" sz="900" spc="-10">
                <a:latin typeface="Times New Roman"/>
                <a:cs typeface="Times New Roman"/>
              </a:rPr>
              <a:t>k</a:t>
            </a:r>
            <a:r>
              <a:rPr dirty="0" sz="900" spc="-15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905250" y="3838574"/>
            <a:ext cx="1247775" cy="76200"/>
          </a:xfrm>
          <a:custGeom>
            <a:avLst/>
            <a:gdLst/>
            <a:ahLst/>
            <a:cxnLst/>
            <a:rect l="l" t="t" r="r" b="b"/>
            <a:pathLst>
              <a:path w="124777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247775" h="76200">
                <a:moveTo>
                  <a:pt x="1171575" y="0"/>
                </a:moveTo>
                <a:lnTo>
                  <a:pt x="1171575" y="76200"/>
                </a:lnTo>
                <a:lnTo>
                  <a:pt x="1235075" y="44450"/>
                </a:lnTo>
                <a:lnTo>
                  <a:pt x="1187830" y="44450"/>
                </a:lnTo>
                <a:lnTo>
                  <a:pt x="1190625" y="41655"/>
                </a:lnTo>
                <a:lnTo>
                  <a:pt x="1190625" y="34543"/>
                </a:lnTo>
                <a:lnTo>
                  <a:pt x="1187830" y="31750"/>
                </a:lnTo>
                <a:lnTo>
                  <a:pt x="1235075" y="31750"/>
                </a:lnTo>
                <a:lnTo>
                  <a:pt x="1171575" y="0"/>
                </a:lnTo>
                <a:close/>
              </a:path>
              <a:path w="1247775" h="76200">
                <a:moveTo>
                  <a:pt x="76200" y="31750"/>
                </a:moveTo>
                <a:lnTo>
                  <a:pt x="5994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247775" h="76200">
                <a:moveTo>
                  <a:pt x="117157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171575" y="44450"/>
                </a:lnTo>
                <a:lnTo>
                  <a:pt x="1171575" y="31750"/>
                </a:lnTo>
                <a:close/>
              </a:path>
              <a:path w="1247775" h="76200">
                <a:moveTo>
                  <a:pt x="1235075" y="31750"/>
                </a:moveTo>
                <a:lnTo>
                  <a:pt x="1187830" y="31750"/>
                </a:lnTo>
                <a:lnTo>
                  <a:pt x="1190625" y="34543"/>
                </a:lnTo>
                <a:lnTo>
                  <a:pt x="1190625" y="41655"/>
                </a:lnTo>
                <a:lnTo>
                  <a:pt x="1187830" y="44450"/>
                </a:lnTo>
                <a:lnTo>
                  <a:pt x="1235075" y="44450"/>
                </a:lnTo>
                <a:lnTo>
                  <a:pt x="1247775" y="38100"/>
                </a:lnTo>
                <a:lnTo>
                  <a:pt x="123507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153025" y="3838574"/>
            <a:ext cx="1085850" cy="76200"/>
          </a:xfrm>
          <a:custGeom>
            <a:avLst/>
            <a:gdLst/>
            <a:ahLst/>
            <a:cxnLst/>
            <a:rect l="l" t="t" r="r" b="b"/>
            <a:pathLst>
              <a:path w="10858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085850" h="76200">
                <a:moveTo>
                  <a:pt x="1009650" y="0"/>
                </a:moveTo>
                <a:lnTo>
                  <a:pt x="1009650" y="76200"/>
                </a:lnTo>
                <a:lnTo>
                  <a:pt x="1073150" y="44450"/>
                </a:lnTo>
                <a:lnTo>
                  <a:pt x="1025905" y="44450"/>
                </a:lnTo>
                <a:lnTo>
                  <a:pt x="1028700" y="41655"/>
                </a:lnTo>
                <a:lnTo>
                  <a:pt x="1028700" y="34543"/>
                </a:lnTo>
                <a:lnTo>
                  <a:pt x="1025905" y="31750"/>
                </a:lnTo>
                <a:lnTo>
                  <a:pt x="1073150" y="31750"/>
                </a:lnTo>
                <a:lnTo>
                  <a:pt x="1009650" y="0"/>
                </a:lnTo>
                <a:close/>
              </a:path>
              <a:path w="1085850" h="76200">
                <a:moveTo>
                  <a:pt x="76200" y="31750"/>
                </a:moveTo>
                <a:lnTo>
                  <a:pt x="5994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085850" h="76200">
                <a:moveTo>
                  <a:pt x="100965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009650" y="44450"/>
                </a:lnTo>
                <a:lnTo>
                  <a:pt x="1009650" y="31750"/>
                </a:lnTo>
                <a:close/>
              </a:path>
              <a:path w="1085850" h="76200">
                <a:moveTo>
                  <a:pt x="1073150" y="31750"/>
                </a:moveTo>
                <a:lnTo>
                  <a:pt x="1025905" y="31750"/>
                </a:lnTo>
                <a:lnTo>
                  <a:pt x="1028700" y="34543"/>
                </a:lnTo>
                <a:lnTo>
                  <a:pt x="1028700" y="41655"/>
                </a:lnTo>
                <a:lnTo>
                  <a:pt x="1025905" y="44450"/>
                </a:lnTo>
                <a:lnTo>
                  <a:pt x="1073150" y="44450"/>
                </a:lnTo>
                <a:lnTo>
                  <a:pt x="1085850" y="38100"/>
                </a:lnTo>
                <a:lnTo>
                  <a:pt x="1073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394072" y="3540378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508116" y="3561714"/>
            <a:ext cx="20510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34000" y="2405379"/>
            <a:ext cx="76200" cy="880744"/>
          </a:xfrm>
          <a:custGeom>
            <a:avLst/>
            <a:gdLst/>
            <a:ahLst/>
            <a:cxnLst/>
            <a:rect l="l" t="t" r="r" b="b"/>
            <a:pathLst>
              <a:path w="76200" h="880745">
                <a:moveTo>
                  <a:pt x="31750" y="804545"/>
                </a:moveTo>
                <a:lnTo>
                  <a:pt x="0" y="804545"/>
                </a:lnTo>
                <a:lnTo>
                  <a:pt x="38100" y="880745"/>
                </a:lnTo>
                <a:lnTo>
                  <a:pt x="66675" y="823595"/>
                </a:lnTo>
                <a:lnTo>
                  <a:pt x="34544" y="823595"/>
                </a:lnTo>
                <a:lnTo>
                  <a:pt x="31750" y="820801"/>
                </a:lnTo>
                <a:lnTo>
                  <a:pt x="31750" y="804545"/>
                </a:lnTo>
                <a:close/>
              </a:path>
              <a:path w="76200" h="880745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820801"/>
                </a:lnTo>
                <a:lnTo>
                  <a:pt x="34544" y="823595"/>
                </a:lnTo>
                <a:lnTo>
                  <a:pt x="41655" y="823595"/>
                </a:lnTo>
                <a:lnTo>
                  <a:pt x="44450" y="820801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880745">
                <a:moveTo>
                  <a:pt x="76200" y="804545"/>
                </a:moveTo>
                <a:lnTo>
                  <a:pt x="44450" y="804545"/>
                </a:lnTo>
                <a:lnTo>
                  <a:pt x="44450" y="820801"/>
                </a:lnTo>
                <a:lnTo>
                  <a:pt x="41655" y="823595"/>
                </a:lnTo>
                <a:lnTo>
                  <a:pt x="66675" y="823595"/>
                </a:lnTo>
                <a:lnTo>
                  <a:pt x="76200" y="804545"/>
                </a:lnTo>
                <a:close/>
              </a:path>
              <a:path w="76200" h="88074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80745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370957" y="2646933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905250" y="5748019"/>
            <a:ext cx="2333625" cy="90805"/>
          </a:xfrm>
          <a:custGeom>
            <a:avLst/>
            <a:gdLst/>
            <a:ahLst/>
            <a:cxnLst/>
            <a:rect l="l" t="t" r="r" b="b"/>
            <a:pathLst>
              <a:path w="2333625" h="90804">
                <a:moveTo>
                  <a:pt x="0" y="90804"/>
                </a:moveTo>
                <a:lnTo>
                  <a:pt x="2333625" y="90804"/>
                </a:lnTo>
                <a:lnTo>
                  <a:pt x="2333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05250" y="5748019"/>
            <a:ext cx="2333625" cy="90805"/>
          </a:xfrm>
          <a:custGeom>
            <a:avLst/>
            <a:gdLst/>
            <a:ahLst/>
            <a:cxnLst/>
            <a:rect l="l" t="t" r="r" b="b"/>
            <a:pathLst>
              <a:path w="2333625" h="90804">
                <a:moveTo>
                  <a:pt x="0" y="90804"/>
                </a:moveTo>
                <a:lnTo>
                  <a:pt x="2333625" y="90804"/>
                </a:lnTo>
                <a:lnTo>
                  <a:pt x="2333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795712" y="5834062"/>
            <a:ext cx="238125" cy="238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90925" y="6062344"/>
            <a:ext cx="704850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590925" y="6062344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114925" y="4893944"/>
            <a:ext cx="76200" cy="858519"/>
          </a:xfrm>
          <a:custGeom>
            <a:avLst/>
            <a:gdLst/>
            <a:ahLst/>
            <a:cxnLst/>
            <a:rect l="l" t="t" r="r" b="b"/>
            <a:pathLst>
              <a:path w="76200" h="858520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855726"/>
                </a:lnTo>
                <a:lnTo>
                  <a:pt x="34544" y="858519"/>
                </a:lnTo>
                <a:lnTo>
                  <a:pt x="41655" y="858519"/>
                </a:lnTo>
                <a:lnTo>
                  <a:pt x="44450" y="855726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85852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58520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05082" y="5648007"/>
            <a:ext cx="100329" cy="100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181725" y="5337174"/>
            <a:ext cx="76200" cy="406400"/>
          </a:xfrm>
          <a:custGeom>
            <a:avLst/>
            <a:gdLst/>
            <a:ahLst/>
            <a:cxnLst/>
            <a:rect l="l" t="t" r="r" b="b"/>
            <a:pathLst>
              <a:path w="76200" h="406400">
                <a:moveTo>
                  <a:pt x="31750" y="330200"/>
                </a:moveTo>
                <a:lnTo>
                  <a:pt x="0" y="330200"/>
                </a:lnTo>
                <a:lnTo>
                  <a:pt x="38100" y="406400"/>
                </a:lnTo>
                <a:lnTo>
                  <a:pt x="66675" y="349250"/>
                </a:lnTo>
                <a:lnTo>
                  <a:pt x="34544" y="349250"/>
                </a:lnTo>
                <a:lnTo>
                  <a:pt x="31750" y="346456"/>
                </a:lnTo>
                <a:lnTo>
                  <a:pt x="31750" y="330200"/>
                </a:lnTo>
                <a:close/>
              </a:path>
              <a:path w="76200" h="40640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46456"/>
                </a:lnTo>
                <a:lnTo>
                  <a:pt x="34544" y="349250"/>
                </a:lnTo>
                <a:lnTo>
                  <a:pt x="41655" y="349250"/>
                </a:lnTo>
                <a:lnTo>
                  <a:pt x="44450" y="34645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406400">
                <a:moveTo>
                  <a:pt x="76200" y="330200"/>
                </a:moveTo>
                <a:lnTo>
                  <a:pt x="44450" y="330200"/>
                </a:lnTo>
                <a:lnTo>
                  <a:pt x="44450" y="346456"/>
                </a:lnTo>
                <a:lnTo>
                  <a:pt x="41655" y="349250"/>
                </a:lnTo>
                <a:lnTo>
                  <a:pt x="66675" y="349250"/>
                </a:lnTo>
                <a:lnTo>
                  <a:pt x="76200" y="330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05250" y="6195694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53025" y="6195694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238875" y="6195694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4956428" y="5511164"/>
            <a:ext cx="154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375653" y="5668136"/>
            <a:ext cx="144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905250" y="6300469"/>
            <a:ext cx="1247775" cy="76200"/>
          </a:xfrm>
          <a:custGeom>
            <a:avLst/>
            <a:gdLst/>
            <a:ahLst/>
            <a:cxnLst/>
            <a:rect l="l" t="t" r="r" b="b"/>
            <a:pathLst>
              <a:path w="124777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247775" h="76200">
                <a:moveTo>
                  <a:pt x="1171575" y="0"/>
                </a:moveTo>
                <a:lnTo>
                  <a:pt x="1171575" y="76200"/>
                </a:lnTo>
                <a:lnTo>
                  <a:pt x="1235075" y="44450"/>
                </a:lnTo>
                <a:lnTo>
                  <a:pt x="1187830" y="44450"/>
                </a:lnTo>
                <a:lnTo>
                  <a:pt x="1190625" y="41655"/>
                </a:lnTo>
                <a:lnTo>
                  <a:pt x="1190625" y="34543"/>
                </a:lnTo>
                <a:lnTo>
                  <a:pt x="1187830" y="31750"/>
                </a:lnTo>
                <a:lnTo>
                  <a:pt x="1235075" y="31750"/>
                </a:lnTo>
                <a:lnTo>
                  <a:pt x="1171575" y="0"/>
                </a:lnTo>
                <a:close/>
              </a:path>
              <a:path w="1247775" h="76200">
                <a:moveTo>
                  <a:pt x="76200" y="31750"/>
                </a:moveTo>
                <a:lnTo>
                  <a:pt x="5994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247775" h="76200">
                <a:moveTo>
                  <a:pt x="117157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171575" y="44450"/>
                </a:lnTo>
                <a:lnTo>
                  <a:pt x="1171575" y="31750"/>
                </a:lnTo>
                <a:close/>
              </a:path>
              <a:path w="1247775" h="76200">
                <a:moveTo>
                  <a:pt x="1235075" y="31750"/>
                </a:moveTo>
                <a:lnTo>
                  <a:pt x="1187830" y="31750"/>
                </a:lnTo>
                <a:lnTo>
                  <a:pt x="1190625" y="34543"/>
                </a:lnTo>
                <a:lnTo>
                  <a:pt x="1190625" y="41655"/>
                </a:lnTo>
                <a:lnTo>
                  <a:pt x="1187830" y="44450"/>
                </a:lnTo>
                <a:lnTo>
                  <a:pt x="1235075" y="44450"/>
                </a:lnTo>
                <a:lnTo>
                  <a:pt x="1247775" y="38100"/>
                </a:lnTo>
                <a:lnTo>
                  <a:pt x="123507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153025" y="6300469"/>
            <a:ext cx="1085850" cy="76200"/>
          </a:xfrm>
          <a:custGeom>
            <a:avLst/>
            <a:gdLst/>
            <a:ahLst/>
            <a:cxnLst/>
            <a:rect l="l" t="t" r="r" b="b"/>
            <a:pathLst>
              <a:path w="10858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085850" h="76200">
                <a:moveTo>
                  <a:pt x="1009650" y="0"/>
                </a:moveTo>
                <a:lnTo>
                  <a:pt x="1009650" y="76200"/>
                </a:lnTo>
                <a:lnTo>
                  <a:pt x="1073150" y="44450"/>
                </a:lnTo>
                <a:lnTo>
                  <a:pt x="1025905" y="44450"/>
                </a:lnTo>
                <a:lnTo>
                  <a:pt x="1028700" y="41655"/>
                </a:lnTo>
                <a:lnTo>
                  <a:pt x="1028700" y="34543"/>
                </a:lnTo>
                <a:lnTo>
                  <a:pt x="1025905" y="31750"/>
                </a:lnTo>
                <a:lnTo>
                  <a:pt x="1073150" y="31750"/>
                </a:lnTo>
                <a:lnTo>
                  <a:pt x="1009650" y="0"/>
                </a:lnTo>
                <a:close/>
              </a:path>
              <a:path w="1085850" h="76200">
                <a:moveTo>
                  <a:pt x="76200" y="31750"/>
                </a:moveTo>
                <a:lnTo>
                  <a:pt x="5994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085850" h="76200">
                <a:moveTo>
                  <a:pt x="100965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009650" y="44450"/>
                </a:lnTo>
                <a:lnTo>
                  <a:pt x="1009650" y="31750"/>
                </a:lnTo>
                <a:close/>
              </a:path>
              <a:path w="1085850" h="76200">
                <a:moveTo>
                  <a:pt x="1073150" y="31750"/>
                </a:moveTo>
                <a:lnTo>
                  <a:pt x="1025905" y="31750"/>
                </a:lnTo>
                <a:lnTo>
                  <a:pt x="1028700" y="34543"/>
                </a:lnTo>
                <a:lnTo>
                  <a:pt x="1028700" y="41655"/>
                </a:lnTo>
                <a:lnTo>
                  <a:pt x="1025905" y="44450"/>
                </a:lnTo>
                <a:lnTo>
                  <a:pt x="1073150" y="44450"/>
                </a:lnTo>
                <a:lnTo>
                  <a:pt x="1085850" y="38100"/>
                </a:lnTo>
                <a:lnTo>
                  <a:pt x="1073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4394072" y="6000368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508116" y="6024752"/>
            <a:ext cx="2051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880228" y="4596510"/>
            <a:ext cx="1487170" cy="661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16.67+M'/3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baseline="-25793" sz="2100" spc="7">
                <a:latin typeface="Times New Roman"/>
                <a:cs typeface="Times New Roman"/>
              </a:rPr>
              <a:t>10</a:t>
            </a:r>
            <a:r>
              <a:rPr dirty="0" sz="900" spc="-15">
                <a:latin typeface="Times New Roman"/>
                <a:cs typeface="Times New Roman"/>
              </a:rPr>
              <a:t>kN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867150" y="6146799"/>
            <a:ext cx="76200" cy="501650"/>
          </a:xfrm>
          <a:custGeom>
            <a:avLst/>
            <a:gdLst/>
            <a:ahLst/>
            <a:cxnLst/>
            <a:rect l="l" t="t" r="r" b="b"/>
            <a:pathLst>
              <a:path w="76200" h="501650">
                <a:moveTo>
                  <a:pt x="31750" y="425450"/>
                </a:moveTo>
                <a:lnTo>
                  <a:pt x="0" y="425450"/>
                </a:lnTo>
                <a:lnTo>
                  <a:pt x="38100" y="501650"/>
                </a:lnTo>
                <a:lnTo>
                  <a:pt x="66675" y="444500"/>
                </a:lnTo>
                <a:lnTo>
                  <a:pt x="34544" y="444500"/>
                </a:lnTo>
                <a:lnTo>
                  <a:pt x="31750" y="441706"/>
                </a:lnTo>
                <a:lnTo>
                  <a:pt x="31750" y="425450"/>
                </a:lnTo>
                <a:close/>
              </a:path>
              <a:path w="76200" h="50165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441706"/>
                </a:lnTo>
                <a:lnTo>
                  <a:pt x="34544" y="444500"/>
                </a:lnTo>
                <a:lnTo>
                  <a:pt x="41655" y="444500"/>
                </a:lnTo>
                <a:lnTo>
                  <a:pt x="44450" y="44170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501650">
                <a:moveTo>
                  <a:pt x="76200" y="425450"/>
                </a:moveTo>
                <a:lnTo>
                  <a:pt x="44450" y="425450"/>
                </a:lnTo>
                <a:lnTo>
                  <a:pt x="44450" y="441706"/>
                </a:lnTo>
                <a:lnTo>
                  <a:pt x="41655" y="444500"/>
                </a:lnTo>
                <a:lnTo>
                  <a:pt x="66675" y="444500"/>
                </a:lnTo>
                <a:lnTo>
                  <a:pt x="76200" y="425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3651630" y="6670929"/>
            <a:ext cx="7670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6.67+M'/3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640582" y="5472683"/>
            <a:ext cx="264795" cy="421005"/>
          </a:xfrm>
          <a:custGeom>
            <a:avLst/>
            <a:gdLst/>
            <a:ahLst/>
            <a:cxnLst/>
            <a:rect l="l" t="t" r="r" b="b"/>
            <a:pathLst>
              <a:path w="264795" h="421004">
                <a:moveTo>
                  <a:pt x="189400" y="31292"/>
                </a:moveTo>
                <a:lnTo>
                  <a:pt x="146176" y="46736"/>
                </a:lnTo>
                <a:lnTo>
                  <a:pt x="106171" y="70358"/>
                </a:lnTo>
                <a:lnTo>
                  <a:pt x="72008" y="103886"/>
                </a:lnTo>
                <a:lnTo>
                  <a:pt x="46989" y="137413"/>
                </a:lnTo>
                <a:lnTo>
                  <a:pt x="24637" y="175640"/>
                </a:lnTo>
                <a:lnTo>
                  <a:pt x="8000" y="215137"/>
                </a:lnTo>
                <a:lnTo>
                  <a:pt x="0" y="253619"/>
                </a:lnTo>
                <a:lnTo>
                  <a:pt x="0" y="265684"/>
                </a:lnTo>
                <a:lnTo>
                  <a:pt x="1142" y="276098"/>
                </a:lnTo>
                <a:lnTo>
                  <a:pt x="1269" y="276478"/>
                </a:lnTo>
                <a:lnTo>
                  <a:pt x="1396" y="277113"/>
                </a:lnTo>
                <a:lnTo>
                  <a:pt x="20954" y="317880"/>
                </a:lnTo>
                <a:lnTo>
                  <a:pt x="57276" y="353949"/>
                </a:lnTo>
                <a:lnTo>
                  <a:pt x="104266" y="387223"/>
                </a:lnTo>
                <a:lnTo>
                  <a:pt x="156590" y="419226"/>
                </a:lnTo>
                <a:lnTo>
                  <a:pt x="159638" y="421004"/>
                </a:lnTo>
                <a:lnTo>
                  <a:pt x="163575" y="419988"/>
                </a:lnTo>
                <a:lnTo>
                  <a:pt x="165353" y="417067"/>
                </a:lnTo>
                <a:lnTo>
                  <a:pt x="167131" y="414020"/>
                </a:lnTo>
                <a:lnTo>
                  <a:pt x="166115" y="410083"/>
                </a:lnTo>
                <a:lnTo>
                  <a:pt x="163194" y="408304"/>
                </a:lnTo>
                <a:lnTo>
                  <a:pt x="136651" y="392429"/>
                </a:lnTo>
                <a:lnTo>
                  <a:pt x="110997" y="376427"/>
                </a:lnTo>
                <a:lnTo>
                  <a:pt x="75564" y="352171"/>
                </a:lnTo>
                <a:lnTo>
                  <a:pt x="46100" y="327025"/>
                </a:lnTo>
                <a:lnTo>
                  <a:pt x="19812" y="291973"/>
                </a:lnTo>
                <a:lnTo>
                  <a:pt x="13588" y="273685"/>
                </a:lnTo>
                <a:lnTo>
                  <a:pt x="13734" y="273685"/>
                </a:lnTo>
                <a:lnTo>
                  <a:pt x="12572" y="264160"/>
                </a:lnTo>
                <a:lnTo>
                  <a:pt x="20192" y="218821"/>
                </a:lnTo>
                <a:lnTo>
                  <a:pt x="36067" y="181101"/>
                </a:lnTo>
                <a:lnTo>
                  <a:pt x="57657" y="144272"/>
                </a:lnTo>
                <a:lnTo>
                  <a:pt x="81914" y="111887"/>
                </a:lnTo>
                <a:lnTo>
                  <a:pt x="114172" y="80137"/>
                </a:lnTo>
                <a:lnTo>
                  <a:pt x="152018" y="58038"/>
                </a:lnTo>
                <a:lnTo>
                  <a:pt x="192526" y="43648"/>
                </a:lnTo>
                <a:lnTo>
                  <a:pt x="189400" y="31292"/>
                </a:lnTo>
                <a:close/>
              </a:path>
              <a:path w="264795" h="421004">
                <a:moveTo>
                  <a:pt x="13734" y="273685"/>
                </a:moveTo>
                <a:lnTo>
                  <a:pt x="13588" y="273685"/>
                </a:lnTo>
                <a:lnTo>
                  <a:pt x="13842" y="274574"/>
                </a:lnTo>
                <a:lnTo>
                  <a:pt x="13734" y="273685"/>
                </a:lnTo>
                <a:close/>
              </a:path>
              <a:path w="264795" h="421004">
                <a:moveTo>
                  <a:pt x="254799" y="26670"/>
                </a:moveTo>
                <a:lnTo>
                  <a:pt x="204596" y="26670"/>
                </a:lnTo>
                <a:lnTo>
                  <a:pt x="208152" y="28575"/>
                </a:lnTo>
                <a:lnTo>
                  <a:pt x="209168" y="31876"/>
                </a:lnTo>
                <a:lnTo>
                  <a:pt x="210184" y="35305"/>
                </a:lnTo>
                <a:lnTo>
                  <a:pt x="208279" y="38862"/>
                </a:lnTo>
                <a:lnTo>
                  <a:pt x="192526" y="43648"/>
                </a:lnTo>
                <a:lnTo>
                  <a:pt x="200151" y="73787"/>
                </a:lnTo>
                <a:lnTo>
                  <a:pt x="254799" y="26670"/>
                </a:lnTo>
                <a:close/>
              </a:path>
              <a:path w="264795" h="421004">
                <a:moveTo>
                  <a:pt x="204596" y="26670"/>
                </a:moveTo>
                <a:lnTo>
                  <a:pt x="189400" y="31292"/>
                </a:lnTo>
                <a:lnTo>
                  <a:pt x="192526" y="43648"/>
                </a:lnTo>
                <a:lnTo>
                  <a:pt x="208279" y="38862"/>
                </a:lnTo>
                <a:lnTo>
                  <a:pt x="210184" y="35305"/>
                </a:lnTo>
                <a:lnTo>
                  <a:pt x="209168" y="31876"/>
                </a:lnTo>
                <a:lnTo>
                  <a:pt x="208152" y="28575"/>
                </a:lnTo>
                <a:lnTo>
                  <a:pt x="204596" y="26670"/>
                </a:lnTo>
                <a:close/>
              </a:path>
              <a:path w="264795" h="421004">
                <a:moveTo>
                  <a:pt x="181482" y="0"/>
                </a:moveTo>
                <a:lnTo>
                  <a:pt x="189400" y="31292"/>
                </a:lnTo>
                <a:lnTo>
                  <a:pt x="204596" y="26670"/>
                </a:lnTo>
                <a:lnTo>
                  <a:pt x="254799" y="26670"/>
                </a:lnTo>
                <a:lnTo>
                  <a:pt x="264667" y="18161"/>
                </a:lnTo>
                <a:lnTo>
                  <a:pt x="1814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3564763" y="5177510"/>
            <a:ext cx="259715" cy="64516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 spc="-5">
                <a:latin typeface="Times New Roman"/>
                <a:cs typeface="Times New Roman"/>
              </a:rPr>
              <a:t>M'</a:t>
            </a:r>
            <a:endParaRPr sz="1400">
              <a:latin typeface="Times New Roman"/>
              <a:cs typeface="Times New Roman"/>
            </a:endParaRPr>
          </a:p>
          <a:p>
            <a:pPr marL="117475">
              <a:lnSpc>
                <a:spcPct val="100000"/>
              </a:lnSpc>
              <a:spcBef>
                <a:spcPts val="76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610733" y="5586094"/>
            <a:ext cx="140335" cy="417195"/>
          </a:xfrm>
          <a:custGeom>
            <a:avLst/>
            <a:gdLst/>
            <a:ahLst/>
            <a:cxnLst/>
            <a:rect l="l" t="t" r="r" b="b"/>
            <a:pathLst>
              <a:path w="140335" h="417195">
                <a:moveTo>
                  <a:pt x="30806" y="71980"/>
                </a:moveTo>
                <a:lnTo>
                  <a:pt x="21843" y="109854"/>
                </a:lnTo>
                <a:lnTo>
                  <a:pt x="14477" y="151384"/>
                </a:lnTo>
                <a:lnTo>
                  <a:pt x="10460" y="190373"/>
                </a:lnTo>
                <a:lnTo>
                  <a:pt x="8254" y="223900"/>
                </a:lnTo>
                <a:lnTo>
                  <a:pt x="8254" y="240411"/>
                </a:lnTo>
                <a:lnTo>
                  <a:pt x="16128" y="288036"/>
                </a:lnTo>
                <a:lnTo>
                  <a:pt x="41655" y="333248"/>
                </a:lnTo>
                <a:lnTo>
                  <a:pt x="81661" y="374903"/>
                </a:lnTo>
                <a:lnTo>
                  <a:pt x="128777" y="414527"/>
                </a:lnTo>
                <a:lnTo>
                  <a:pt x="131571" y="416687"/>
                </a:lnTo>
                <a:lnTo>
                  <a:pt x="135508" y="416305"/>
                </a:lnTo>
                <a:lnTo>
                  <a:pt x="137794" y="413638"/>
                </a:lnTo>
                <a:lnTo>
                  <a:pt x="139953" y="410844"/>
                </a:lnTo>
                <a:lnTo>
                  <a:pt x="139572" y="406908"/>
                </a:lnTo>
                <a:lnTo>
                  <a:pt x="120776" y="391540"/>
                </a:lnTo>
                <a:lnTo>
                  <a:pt x="105028" y="378460"/>
                </a:lnTo>
                <a:lnTo>
                  <a:pt x="75691" y="352043"/>
                </a:lnTo>
                <a:lnTo>
                  <a:pt x="41401" y="311276"/>
                </a:lnTo>
                <a:lnTo>
                  <a:pt x="24129" y="268986"/>
                </a:lnTo>
                <a:lnTo>
                  <a:pt x="20880" y="240411"/>
                </a:lnTo>
                <a:lnTo>
                  <a:pt x="20961" y="223900"/>
                </a:lnTo>
                <a:lnTo>
                  <a:pt x="24891" y="172085"/>
                </a:lnTo>
                <a:lnTo>
                  <a:pt x="30225" y="132968"/>
                </a:lnTo>
                <a:lnTo>
                  <a:pt x="38988" y="90931"/>
                </a:lnTo>
                <a:lnTo>
                  <a:pt x="43022" y="75292"/>
                </a:lnTo>
                <a:lnTo>
                  <a:pt x="30806" y="71980"/>
                </a:lnTo>
                <a:close/>
              </a:path>
              <a:path w="140335" h="417195">
                <a:moveTo>
                  <a:pt x="67628" y="54355"/>
                </a:moveTo>
                <a:lnTo>
                  <a:pt x="38226" y="54355"/>
                </a:lnTo>
                <a:lnTo>
                  <a:pt x="41655" y="55244"/>
                </a:lnTo>
                <a:lnTo>
                  <a:pt x="45084" y="56006"/>
                </a:lnTo>
                <a:lnTo>
                  <a:pt x="47116" y="59562"/>
                </a:lnTo>
                <a:lnTo>
                  <a:pt x="46227" y="62864"/>
                </a:lnTo>
                <a:lnTo>
                  <a:pt x="43022" y="75292"/>
                </a:lnTo>
                <a:lnTo>
                  <a:pt x="73532" y="83565"/>
                </a:lnTo>
                <a:lnTo>
                  <a:pt x="67628" y="54355"/>
                </a:lnTo>
                <a:close/>
              </a:path>
              <a:path w="140335" h="417195">
                <a:moveTo>
                  <a:pt x="38226" y="54355"/>
                </a:moveTo>
                <a:lnTo>
                  <a:pt x="34797" y="56387"/>
                </a:lnTo>
                <a:lnTo>
                  <a:pt x="30806" y="71980"/>
                </a:lnTo>
                <a:lnTo>
                  <a:pt x="43022" y="75292"/>
                </a:lnTo>
                <a:lnTo>
                  <a:pt x="46227" y="62864"/>
                </a:lnTo>
                <a:lnTo>
                  <a:pt x="47116" y="59562"/>
                </a:lnTo>
                <a:lnTo>
                  <a:pt x="45084" y="56006"/>
                </a:lnTo>
                <a:lnTo>
                  <a:pt x="41655" y="55244"/>
                </a:lnTo>
                <a:lnTo>
                  <a:pt x="38226" y="54355"/>
                </a:lnTo>
                <a:close/>
              </a:path>
              <a:path w="140335" h="417195">
                <a:moveTo>
                  <a:pt x="56641" y="0"/>
                </a:moveTo>
                <a:lnTo>
                  <a:pt x="0" y="63626"/>
                </a:lnTo>
                <a:lnTo>
                  <a:pt x="30806" y="71980"/>
                </a:lnTo>
                <a:lnTo>
                  <a:pt x="34797" y="56387"/>
                </a:lnTo>
                <a:lnTo>
                  <a:pt x="38226" y="54355"/>
                </a:lnTo>
                <a:lnTo>
                  <a:pt x="67628" y="54355"/>
                </a:lnTo>
                <a:lnTo>
                  <a:pt x="566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307585" y="5586094"/>
            <a:ext cx="151130" cy="355600"/>
          </a:xfrm>
          <a:custGeom>
            <a:avLst/>
            <a:gdLst/>
            <a:ahLst/>
            <a:cxnLst/>
            <a:rect l="l" t="t" r="r" b="b"/>
            <a:pathLst>
              <a:path w="151129" h="355600">
                <a:moveTo>
                  <a:pt x="107100" y="63438"/>
                </a:moveTo>
                <a:lnTo>
                  <a:pt x="96000" y="69657"/>
                </a:lnTo>
                <a:lnTo>
                  <a:pt x="105663" y="87502"/>
                </a:lnTo>
                <a:lnTo>
                  <a:pt x="115188" y="107061"/>
                </a:lnTo>
                <a:lnTo>
                  <a:pt x="129793" y="142875"/>
                </a:lnTo>
                <a:lnTo>
                  <a:pt x="138429" y="185419"/>
                </a:lnTo>
                <a:lnTo>
                  <a:pt x="138302" y="196723"/>
                </a:lnTo>
                <a:lnTo>
                  <a:pt x="123825" y="237743"/>
                </a:lnTo>
                <a:lnTo>
                  <a:pt x="96519" y="271779"/>
                </a:lnTo>
                <a:lnTo>
                  <a:pt x="53848" y="307086"/>
                </a:lnTo>
                <a:lnTo>
                  <a:pt x="3555" y="342773"/>
                </a:lnTo>
                <a:lnTo>
                  <a:pt x="762" y="344804"/>
                </a:lnTo>
                <a:lnTo>
                  <a:pt x="0" y="348741"/>
                </a:lnTo>
                <a:lnTo>
                  <a:pt x="2031" y="351663"/>
                </a:lnTo>
                <a:lnTo>
                  <a:pt x="4063" y="354456"/>
                </a:lnTo>
                <a:lnTo>
                  <a:pt x="8000" y="355218"/>
                </a:lnTo>
                <a:lnTo>
                  <a:pt x="44830" y="329311"/>
                </a:lnTo>
                <a:lnTo>
                  <a:pt x="77088" y="305435"/>
                </a:lnTo>
                <a:lnTo>
                  <a:pt x="116712" y="268986"/>
                </a:lnTo>
                <a:lnTo>
                  <a:pt x="140842" y="233425"/>
                </a:lnTo>
                <a:lnTo>
                  <a:pt x="151129" y="185674"/>
                </a:lnTo>
                <a:lnTo>
                  <a:pt x="149733" y="171703"/>
                </a:lnTo>
                <a:lnTo>
                  <a:pt x="135254" y="121030"/>
                </a:lnTo>
                <a:lnTo>
                  <a:pt x="117093" y="81914"/>
                </a:lnTo>
                <a:lnTo>
                  <a:pt x="107100" y="63438"/>
                </a:lnTo>
                <a:close/>
              </a:path>
              <a:path w="151129" h="355600">
                <a:moveTo>
                  <a:pt x="64388" y="0"/>
                </a:moveTo>
                <a:lnTo>
                  <a:pt x="68452" y="85089"/>
                </a:lnTo>
                <a:lnTo>
                  <a:pt x="96000" y="69657"/>
                </a:lnTo>
                <a:lnTo>
                  <a:pt x="88264" y="55372"/>
                </a:lnTo>
                <a:lnTo>
                  <a:pt x="89408" y="51435"/>
                </a:lnTo>
                <a:lnTo>
                  <a:pt x="95503" y="48133"/>
                </a:lnTo>
                <a:lnTo>
                  <a:pt x="134420" y="48133"/>
                </a:lnTo>
                <a:lnTo>
                  <a:pt x="134874" y="47878"/>
                </a:lnTo>
                <a:lnTo>
                  <a:pt x="64388" y="0"/>
                </a:lnTo>
                <a:close/>
              </a:path>
              <a:path w="151129" h="355600">
                <a:moveTo>
                  <a:pt x="95503" y="48133"/>
                </a:moveTo>
                <a:lnTo>
                  <a:pt x="89408" y="51435"/>
                </a:lnTo>
                <a:lnTo>
                  <a:pt x="88264" y="55372"/>
                </a:lnTo>
                <a:lnTo>
                  <a:pt x="96000" y="69657"/>
                </a:lnTo>
                <a:lnTo>
                  <a:pt x="107100" y="63438"/>
                </a:lnTo>
                <a:lnTo>
                  <a:pt x="99440" y="49275"/>
                </a:lnTo>
                <a:lnTo>
                  <a:pt x="95503" y="48133"/>
                </a:lnTo>
                <a:close/>
              </a:path>
              <a:path w="151129" h="355600">
                <a:moveTo>
                  <a:pt x="134420" y="48133"/>
                </a:moveTo>
                <a:lnTo>
                  <a:pt x="95503" y="48133"/>
                </a:lnTo>
                <a:lnTo>
                  <a:pt x="99440" y="49275"/>
                </a:lnTo>
                <a:lnTo>
                  <a:pt x="107100" y="63438"/>
                </a:lnTo>
                <a:lnTo>
                  <a:pt x="134420" y="48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686425" y="5614669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39750" h="76200">
                <a:moveTo>
                  <a:pt x="76200" y="31750"/>
                </a:moveTo>
                <a:lnTo>
                  <a:pt x="5994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39750" h="76200">
                <a:moveTo>
                  <a:pt x="53695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36955" y="44450"/>
                </a:lnTo>
                <a:lnTo>
                  <a:pt x="539750" y="41655"/>
                </a:lnTo>
                <a:lnTo>
                  <a:pt x="539750" y="34543"/>
                </a:lnTo>
                <a:lnTo>
                  <a:pt x="5369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898900" y="5614669"/>
            <a:ext cx="558800" cy="76200"/>
          </a:xfrm>
          <a:custGeom>
            <a:avLst/>
            <a:gdLst/>
            <a:ahLst/>
            <a:cxnLst/>
            <a:rect l="l" t="t" r="r" b="b"/>
            <a:pathLst>
              <a:path w="558800" h="76200">
                <a:moveTo>
                  <a:pt x="482600" y="0"/>
                </a:moveTo>
                <a:lnTo>
                  <a:pt x="482600" y="76200"/>
                </a:lnTo>
                <a:lnTo>
                  <a:pt x="546100" y="44450"/>
                </a:lnTo>
                <a:lnTo>
                  <a:pt x="498855" y="44450"/>
                </a:lnTo>
                <a:lnTo>
                  <a:pt x="501650" y="41655"/>
                </a:lnTo>
                <a:lnTo>
                  <a:pt x="501650" y="34543"/>
                </a:lnTo>
                <a:lnTo>
                  <a:pt x="498855" y="31750"/>
                </a:lnTo>
                <a:lnTo>
                  <a:pt x="546100" y="31750"/>
                </a:lnTo>
                <a:lnTo>
                  <a:pt x="482600" y="0"/>
                </a:lnTo>
                <a:close/>
              </a:path>
              <a:path w="558800" h="76200">
                <a:moveTo>
                  <a:pt x="48260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482600" y="44450"/>
                </a:lnTo>
                <a:lnTo>
                  <a:pt x="482600" y="31750"/>
                </a:lnTo>
                <a:close/>
              </a:path>
              <a:path w="558800" h="76200">
                <a:moveTo>
                  <a:pt x="546100" y="31750"/>
                </a:moveTo>
                <a:lnTo>
                  <a:pt x="498855" y="31750"/>
                </a:lnTo>
                <a:lnTo>
                  <a:pt x="501650" y="34543"/>
                </a:lnTo>
                <a:lnTo>
                  <a:pt x="501650" y="41655"/>
                </a:lnTo>
                <a:lnTo>
                  <a:pt x="498855" y="44450"/>
                </a:lnTo>
                <a:lnTo>
                  <a:pt x="546100" y="44450"/>
                </a:lnTo>
                <a:lnTo>
                  <a:pt x="558800" y="38100"/>
                </a:lnTo>
                <a:lnTo>
                  <a:pt x="546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5842253" y="5430392"/>
            <a:ext cx="154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80" name="object 8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78" name="object 78"/>
          <p:cNvSpPr txBox="1"/>
          <p:nvPr/>
        </p:nvSpPr>
        <p:spPr>
          <a:xfrm>
            <a:off x="3984116" y="5421248"/>
            <a:ext cx="154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2942"/>
            <a:ext cx="6709409" cy="60452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2-for flexural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member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13941" y="2552953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24864" y="2261361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1053" y="2276601"/>
            <a:ext cx="617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765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26945" y="2552953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17342" y="2552953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635123" y="2276601"/>
            <a:ext cx="5518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3865" algn="l"/>
              </a:tabLst>
            </a:pP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15107" y="2552953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2413761"/>
            <a:ext cx="31845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6495" algn="l"/>
                <a:tab pos="1524635" algn="l"/>
                <a:tab pos="2468245" algn="l"/>
                <a:tab pos="2846070" algn="l"/>
              </a:tabLst>
            </a:pP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11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17213" y="237159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01241" y="2531109"/>
            <a:ext cx="3553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5720" algn="l"/>
                <a:tab pos="2763520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8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06495" y="2326894"/>
            <a:ext cx="1666239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410209" algn="l"/>
                <a:tab pos="1480185" algn="l"/>
              </a:tabLst>
            </a:pPr>
            <a:r>
              <a:rPr dirty="0" u="sng" sz="1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baseline="-25793" sz="2100" spc="1110">
                <a:latin typeface="Cambria Math"/>
                <a:cs typeface="Cambria Math"/>
              </a:rPr>
              <a:t> 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86196" y="2236063"/>
            <a:ext cx="90043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98896" y="2552953"/>
            <a:ext cx="873760" cy="0"/>
          </a:xfrm>
          <a:custGeom>
            <a:avLst/>
            <a:gdLst/>
            <a:ahLst/>
            <a:cxnLst/>
            <a:rect l="l" t="t" r="r" b="b"/>
            <a:pathLst>
              <a:path w="873760" h="0">
                <a:moveTo>
                  <a:pt x="0" y="0"/>
                </a:moveTo>
                <a:lnTo>
                  <a:pt x="8735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02863" y="2238501"/>
            <a:ext cx="1598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3888" sz="1500" spc="532">
                <a:latin typeface="Cambria Math"/>
                <a:cs typeface="Cambria Math"/>
              </a:rPr>
              <a:t> </a:t>
            </a:r>
            <a:r>
              <a:rPr dirty="0" baseline="13888" sz="1500" spc="22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0"/>
              <a:t> </a:t>
            </a:r>
            <a:r>
              <a:rPr dirty="0" spc="-5"/>
              <a:t>DEPARTMENT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20" name="object 20"/>
          <p:cNvSpPr txBox="1"/>
          <p:nvPr/>
        </p:nvSpPr>
        <p:spPr>
          <a:xfrm>
            <a:off x="859332" y="2633217"/>
            <a:ext cx="27768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9049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153" y="2782569"/>
            <a:ext cx="30822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66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484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10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385572" y="1239265"/>
          <a:ext cx="520319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685"/>
                <a:gridCol w="758825"/>
                <a:gridCol w="631189"/>
                <a:gridCol w="1386839"/>
                <a:gridCol w="713104"/>
                <a:gridCol w="794385"/>
              </a:tblGrid>
              <a:tr h="210312"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PORTION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ORIGIN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LIMIT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dM/dM'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M(M'=0)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M'-6.67X-M'/3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1-1/3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-6.67X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DB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-10X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-10X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thaar</dc:creator>
  <dc:title>THEORY OF STRUCTURES -------------------- DR. WISSAM D. SALMAN</dc:title>
  <dcterms:created xsi:type="dcterms:W3CDTF">2018-11-21T18:50:11Z</dcterms:created>
  <dcterms:modified xsi:type="dcterms:W3CDTF">2018-11-21T18:50:11Z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2018-11-21T00:00:00Z</vt:filetime>
  </property>
</Properties>
</file>